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95" r:id="rId2"/>
    <p:sldId id="290" r:id="rId3"/>
    <p:sldId id="313" r:id="rId4"/>
    <p:sldId id="294" r:id="rId5"/>
    <p:sldId id="318" r:id="rId6"/>
    <p:sldId id="314" r:id="rId7"/>
    <p:sldId id="328" r:id="rId8"/>
    <p:sldId id="315" r:id="rId9"/>
    <p:sldId id="329" r:id="rId10"/>
    <p:sldId id="300" r:id="rId11"/>
    <p:sldId id="301" r:id="rId12"/>
    <p:sldId id="326" r:id="rId13"/>
    <p:sldId id="327" r:id="rId14"/>
    <p:sldId id="293" r:id="rId15"/>
    <p:sldId id="273" r:id="rId16"/>
    <p:sldId id="330" r:id="rId17"/>
    <p:sldId id="263" r:id="rId18"/>
    <p:sldId id="331" r:id="rId19"/>
    <p:sldId id="288" r:id="rId20"/>
    <p:sldId id="265" r:id="rId21"/>
    <p:sldId id="310" r:id="rId22"/>
    <p:sldId id="312" r:id="rId23"/>
    <p:sldId id="284" r:id="rId24"/>
    <p:sldId id="320" r:id="rId25"/>
    <p:sldId id="321" r:id="rId26"/>
    <p:sldId id="274" r:id="rId27"/>
    <p:sldId id="322" r:id="rId28"/>
    <p:sldId id="285" r:id="rId29"/>
    <p:sldId id="317" r:id="rId30"/>
    <p:sldId id="270" r:id="rId31"/>
    <p:sldId id="292" r:id="rId32"/>
    <p:sldId id="276" r:id="rId33"/>
    <p:sldId id="325" r:id="rId34"/>
    <p:sldId id="324" r:id="rId35"/>
    <p:sldId id="279" r:id="rId36"/>
    <p:sldId id="277" r:id="rId37"/>
    <p:sldId id="268" r:id="rId38"/>
    <p:sldId id="306" r:id="rId39"/>
    <p:sldId id="307" r:id="rId40"/>
    <p:sldId id="323" r:id="rId4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0CFE98-1E32-4198-8ED6-D56CA52BCE36}">
          <p14:sldIdLst>
            <p14:sldId id="295"/>
            <p14:sldId id="290"/>
            <p14:sldId id="313"/>
            <p14:sldId id="294"/>
            <p14:sldId id="318"/>
            <p14:sldId id="314"/>
            <p14:sldId id="328"/>
            <p14:sldId id="315"/>
            <p14:sldId id="329"/>
            <p14:sldId id="300"/>
            <p14:sldId id="301"/>
            <p14:sldId id="326"/>
            <p14:sldId id="327"/>
            <p14:sldId id="293"/>
            <p14:sldId id="273"/>
            <p14:sldId id="330"/>
            <p14:sldId id="263"/>
            <p14:sldId id="331"/>
            <p14:sldId id="288"/>
            <p14:sldId id="265"/>
          </p14:sldIdLst>
        </p14:section>
        <p14:section name="Curve of expectations" id="{B16B3BE7-C430-4C2F-AFA5-5D24D657B1F2}">
          <p14:sldIdLst>
            <p14:sldId id="310"/>
            <p14:sldId id="312"/>
            <p14:sldId id="284"/>
            <p14:sldId id="320"/>
            <p14:sldId id="321"/>
            <p14:sldId id="274"/>
            <p14:sldId id="322"/>
            <p14:sldId id="285"/>
            <p14:sldId id="317"/>
            <p14:sldId id="270"/>
            <p14:sldId id="292"/>
            <p14:sldId id="276"/>
            <p14:sldId id="325"/>
            <p14:sldId id="324"/>
            <p14:sldId id="279"/>
            <p14:sldId id="277"/>
            <p14:sldId id="268"/>
            <p14:sldId id="306"/>
            <p14:sldId id="307"/>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F8CBAD"/>
    <a:srgbClr val="F8D1B6"/>
    <a:srgbClr val="F4B183"/>
    <a:srgbClr val="C98563"/>
    <a:srgbClr val="DFA67C"/>
    <a:srgbClr val="1B3764"/>
    <a:srgbClr val="FF99FF"/>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80590" autoAdjust="0"/>
  </p:normalViewPr>
  <p:slideViewPr>
    <p:cSldViewPr snapToGrid="0">
      <p:cViewPr>
        <p:scale>
          <a:sx n="105" d="100"/>
          <a:sy n="105" d="100"/>
        </p:scale>
        <p:origin x="312" y="376"/>
      </p:cViewPr>
      <p:guideLst/>
    </p:cSldViewPr>
  </p:slideViewPr>
  <p:notesTextViewPr>
    <p:cViewPr>
      <p:scale>
        <a:sx n="85" d="100"/>
        <a:sy n="85" d="100"/>
      </p:scale>
      <p:origin x="0" y="0"/>
    </p:cViewPr>
  </p:notesTextViewPr>
  <p:sorterViewPr>
    <p:cViewPr>
      <p:scale>
        <a:sx n="75" d="100"/>
        <a:sy n="75"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0:25:13.555"/>
    </inkml:context>
    <inkml:brush xml:id="br0">
      <inkml:brushProperty name="width" value="0.05" units="cm"/>
      <inkml:brushProperty name="height" value="0.05" units="cm"/>
    </inkml:brush>
  </inkml:definitions>
  <inkml:trace contextRef="#ctx0" brushRef="#br0">1 1052 24575,'23'0'0,"3"0"0,7 0 0,2-4 0,-4 0 0,2-6 0,2-3 0,2 1 0,0 0 0,-2-1 0,-4 1 0,0 0 0,0-1 0,0 1 0,-4 0 0,-9 3 0,-1 1 0,-7 4 0,-2-2 0,0-2 0,5-5 0,3-3 0,3-3 0,-5 5 0,-5 4 0,-5 1 0,-2-9 0,8-15 0,2-8 0,3-9 0,-1 3 0,1-1 0,-1 1 0,-2 4 0,-1 8 0,-7 12 0,-2 9 0,-2 3 0,2 3 0,4-10 0,6-13 0,1-6 0,1 2 0,-3 8 0,-5 13 0,4-1 0,4-1 0,7-11 0,4-2 0,6 0 0,-1 2 0,-3 1 0,0 3 0,-8 7 0,-5 7 0,-2 3 0,1 4 0,-3 2 0,4 0 0,1-2 0,-3 2 0,1 0 0,-1 4 0,4 2 0,9 5 0,2 5 0,4 3 0,0-1 0,-3 5 0,1 6 0,-2 4 0,-2-3 0,-5 1 0,-3-4 0,1-2 0,-1 0 0,-1-1 0,1-1 0,-3 0 0,-1 1 0,-1 1 0,4 2 0,-1 0 0,-1-1 0,3 1 0,-5-2 0,0 0 0,3-3 0,-3 1 0,1-3 0,-1 3 0,2-2 0,-1 1 0,1 1 0,3 0 0,-3 1 0,2-3 0,-1-3 0,-1-3 0,-1 1 0,-1 3 0,2-1 0,1 1 0,3-1 0,3-1 0,2-1 0,1 1 0,1 1 0,0-1 0,2-1 0,3 3 0,-1-3 0,4 3 0,0-1 0,-2-3 0,2-1 0,-2-1 0,-2-3 0,2-2 0,-1 0 0,6-1 0,1-1 0,6 2 0,2 0 0,5-2 0,-3-1 0,2-3 0,1 0 0,-1-2 0,-1 0 0,-1 0 0,-2 0 0,3 0 0,3 0 0,1 0 0,1 0 0,3 0 0,1 0 0,1 0 0,-2 0 0,-3 0 0,-3 0 0,1 0 0,-6 0 0,-1 0 0,-5 0 0,-4 0 0,-4-2 0,-7 0 0,-3-1 0,-13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C649-22A1-4867-9DCB-4D2DD4FB2B9A}" type="datetimeFigureOut">
              <a:rPr lang="en-DE" smtClean="0"/>
              <a:t>2/17/24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8529-B905-4AF8-8619-38F288C3CEF3}" type="slidenum">
              <a:rPr lang="en-DE" smtClean="0"/>
              <a:t>‹#›</a:t>
            </a:fld>
            <a:endParaRPr lang="en-DE"/>
          </a:p>
        </p:txBody>
      </p:sp>
    </p:spTree>
    <p:extLst>
      <p:ext uri="{BB962C8B-B14F-4D97-AF65-F5344CB8AC3E}">
        <p14:creationId xmlns:p14="http://schemas.microsoft.com/office/powerpoint/2010/main" val="375068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1</a:t>
            </a:fld>
            <a:endParaRPr lang="en-DE"/>
          </a:p>
        </p:txBody>
      </p:sp>
    </p:spTree>
    <p:extLst>
      <p:ext uri="{BB962C8B-B14F-4D97-AF65-F5344CB8AC3E}">
        <p14:creationId xmlns:p14="http://schemas.microsoft.com/office/powerpoint/2010/main" val="116661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10</a:t>
            </a:fld>
            <a:endParaRPr lang="en-DE"/>
          </a:p>
        </p:txBody>
      </p:sp>
    </p:spTree>
    <p:extLst>
      <p:ext uri="{BB962C8B-B14F-4D97-AF65-F5344CB8AC3E}">
        <p14:creationId xmlns:p14="http://schemas.microsoft.com/office/powerpoint/2010/main" val="57934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11</a:t>
            </a:fld>
            <a:endParaRPr lang="en-DE"/>
          </a:p>
        </p:txBody>
      </p:sp>
    </p:spTree>
    <p:extLst>
      <p:ext uri="{BB962C8B-B14F-4D97-AF65-F5344CB8AC3E}">
        <p14:creationId xmlns:p14="http://schemas.microsoft.com/office/powerpoint/2010/main" val="1185860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8283-7A91-7721-E0FA-95103DCE53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C31F7-E6A2-060C-3F17-D5C7AD923E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321AE-213B-EA5E-82BF-5BEDF1D98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945E0D-9EBD-6BF1-3D92-3D5B4403755A}"/>
              </a:ext>
            </a:extLst>
          </p:cNvPr>
          <p:cNvSpPr>
            <a:spLocks noGrp="1"/>
          </p:cNvSpPr>
          <p:nvPr>
            <p:ph type="sldNum" sz="quarter" idx="5"/>
          </p:nvPr>
        </p:nvSpPr>
        <p:spPr/>
        <p:txBody>
          <a:bodyPr/>
          <a:lstStyle/>
          <a:p>
            <a:fld id="{C1408529-B905-4AF8-8619-38F288C3CEF3}" type="slidenum">
              <a:rPr lang="en-DE" smtClean="0"/>
              <a:t>12</a:t>
            </a:fld>
            <a:endParaRPr lang="en-DE"/>
          </a:p>
        </p:txBody>
      </p:sp>
    </p:spTree>
    <p:extLst>
      <p:ext uri="{BB962C8B-B14F-4D97-AF65-F5344CB8AC3E}">
        <p14:creationId xmlns:p14="http://schemas.microsoft.com/office/powerpoint/2010/main" val="605525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2C28E-87A0-BF08-F18F-BDA9D2CFA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EAA8DB-418A-B8C4-F75D-C845C0D85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8436C-9339-878C-D5A4-D2BEB7F04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4DDB58-09F5-8BFC-E09D-FCD681680283}"/>
              </a:ext>
            </a:extLst>
          </p:cNvPr>
          <p:cNvSpPr>
            <a:spLocks noGrp="1"/>
          </p:cNvSpPr>
          <p:nvPr>
            <p:ph type="sldNum" sz="quarter" idx="5"/>
          </p:nvPr>
        </p:nvSpPr>
        <p:spPr/>
        <p:txBody>
          <a:bodyPr/>
          <a:lstStyle/>
          <a:p>
            <a:fld id="{C1408529-B905-4AF8-8619-38F288C3CEF3}" type="slidenum">
              <a:rPr lang="en-DE" smtClean="0"/>
              <a:t>13</a:t>
            </a:fld>
            <a:endParaRPr lang="en-DE"/>
          </a:p>
        </p:txBody>
      </p:sp>
    </p:spTree>
    <p:extLst>
      <p:ext uri="{BB962C8B-B14F-4D97-AF65-F5344CB8AC3E}">
        <p14:creationId xmlns:p14="http://schemas.microsoft.com/office/powerpoint/2010/main" val="23509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14</a:t>
            </a:fld>
            <a:endParaRPr lang="en-DE"/>
          </a:p>
        </p:txBody>
      </p:sp>
    </p:spTree>
    <p:extLst>
      <p:ext uri="{BB962C8B-B14F-4D97-AF65-F5344CB8AC3E}">
        <p14:creationId xmlns:p14="http://schemas.microsoft.com/office/powerpoint/2010/main" val="397638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15</a:t>
            </a:fld>
            <a:endParaRPr lang="en-DE"/>
          </a:p>
        </p:txBody>
      </p:sp>
    </p:spTree>
    <p:extLst>
      <p:ext uri="{BB962C8B-B14F-4D97-AF65-F5344CB8AC3E}">
        <p14:creationId xmlns:p14="http://schemas.microsoft.com/office/powerpoint/2010/main" val="2433286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F44ED-DEBC-912B-61D4-2F4D2E11D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F1DC-51A5-2E2B-0EE9-7254A5E00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67BD6-47D0-9C95-6FE6-C3F4860FF6C9}"/>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C8B15EB-05FE-82D2-DC78-8FC986CB4FD1}"/>
              </a:ext>
            </a:extLst>
          </p:cNvPr>
          <p:cNvSpPr>
            <a:spLocks noGrp="1"/>
          </p:cNvSpPr>
          <p:nvPr>
            <p:ph type="sldNum" sz="quarter" idx="5"/>
          </p:nvPr>
        </p:nvSpPr>
        <p:spPr/>
        <p:txBody>
          <a:bodyPr/>
          <a:lstStyle/>
          <a:p>
            <a:fld id="{C1408529-B905-4AF8-8619-38F288C3CEF3}" type="slidenum">
              <a:rPr lang="en-DE" smtClean="0"/>
              <a:t>16</a:t>
            </a:fld>
            <a:endParaRPr lang="en-DE"/>
          </a:p>
        </p:txBody>
      </p:sp>
    </p:spTree>
    <p:extLst>
      <p:ext uri="{BB962C8B-B14F-4D97-AF65-F5344CB8AC3E}">
        <p14:creationId xmlns:p14="http://schemas.microsoft.com/office/powerpoint/2010/main" val="812432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consistency suggests a reliance on the Giving up Time (GUT) rule, where a forager tolerates only a specific duration without reward following the last successful forage (last reward). Exceeding this temporal threshold prompts a switch to another spout while each new reward resets this temporal tolerance. In other words, a single reward appeared to reset their attempt to explore, hinting that they valued this positive outcome more than the absence of it—a hallmark of inference over mere stimulus-response.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finding suggests the presence of an intricate neural circuitry in the gerbils, facilitating a decision-making strategy that involves valence coding of outcomes that is both adaptive and informed by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18</a:t>
            </a:fld>
            <a:endParaRPr lang="en-DE"/>
          </a:p>
        </p:txBody>
      </p:sp>
    </p:spTree>
    <p:extLst>
      <p:ext uri="{BB962C8B-B14F-4D97-AF65-F5344CB8AC3E}">
        <p14:creationId xmlns:p14="http://schemas.microsoft.com/office/powerpoint/2010/main" val="2408472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19</a:t>
            </a:fld>
            <a:endParaRPr lang="en-DE"/>
          </a:p>
        </p:txBody>
      </p:sp>
    </p:spTree>
    <p:extLst>
      <p:ext uri="{BB962C8B-B14F-4D97-AF65-F5344CB8AC3E}">
        <p14:creationId xmlns:p14="http://schemas.microsoft.com/office/powerpoint/2010/main" val="2636834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20</a:t>
            </a:fld>
            <a:endParaRPr lang="en-DE"/>
          </a:p>
        </p:txBody>
      </p:sp>
    </p:spTree>
    <p:extLst>
      <p:ext uri="{BB962C8B-B14F-4D97-AF65-F5344CB8AC3E}">
        <p14:creationId xmlns:p14="http://schemas.microsoft.com/office/powerpoint/2010/main" val="99853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620E-9D1A-B2E3-894C-2A023D4E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7D4E2-1611-D875-2B63-DE46FFAD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280-EAEF-6AD3-6A80-F861599FAD85}"/>
              </a:ext>
            </a:extLst>
          </p:cNvPr>
          <p:cNvSpPr>
            <a:spLocks noGrp="1"/>
          </p:cNvSpPr>
          <p:nvPr>
            <p:ph type="body" idx="1"/>
          </p:nvPr>
        </p:nvSpPr>
        <p:spPr/>
        <p:txBody>
          <a:bodyPr/>
          <a:lstStyle/>
          <a:p>
            <a:r>
              <a:rPr lang="en-US" dirty="0"/>
              <a:t>Start with a humor about should I stay or should I go? </a:t>
            </a:r>
            <a:endParaRPr lang="en-DE"/>
          </a:p>
        </p:txBody>
      </p:sp>
      <p:sp>
        <p:nvSpPr>
          <p:cNvPr id="4" name="Slide Number Placeholder 3">
            <a:extLst>
              <a:ext uri="{FF2B5EF4-FFF2-40B4-BE49-F238E27FC236}">
                <a16:creationId xmlns:a16="http://schemas.microsoft.com/office/drawing/2014/main" id="{5536EA0B-3F1E-8587-38D6-50C8D1384EFA}"/>
              </a:ext>
            </a:extLst>
          </p:cNvPr>
          <p:cNvSpPr>
            <a:spLocks noGrp="1"/>
          </p:cNvSpPr>
          <p:nvPr>
            <p:ph type="sldNum" sz="quarter" idx="5"/>
          </p:nvPr>
        </p:nvSpPr>
        <p:spPr/>
        <p:txBody>
          <a:bodyPr/>
          <a:lstStyle/>
          <a:p>
            <a:fld id="{C1408529-B905-4AF8-8619-38F288C3CEF3}" type="slidenum">
              <a:rPr lang="en-DE" smtClean="0"/>
              <a:t>2</a:t>
            </a:fld>
            <a:endParaRPr lang="en-DE"/>
          </a:p>
        </p:txBody>
      </p:sp>
    </p:spTree>
    <p:extLst>
      <p:ext uri="{BB962C8B-B14F-4D97-AF65-F5344CB8AC3E}">
        <p14:creationId xmlns:p14="http://schemas.microsoft.com/office/powerpoint/2010/main" val="285897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21</a:t>
            </a:fld>
            <a:endParaRPr lang="en-DE"/>
          </a:p>
        </p:txBody>
      </p:sp>
    </p:spTree>
    <p:extLst>
      <p:ext uri="{BB962C8B-B14F-4D97-AF65-F5344CB8AC3E}">
        <p14:creationId xmlns:p14="http://schemas.microsoft.com/office/powerpoint/2010/main" val="202592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the late phase the RMS of nth poke is lower than n-7 when the waveform show otherwise?  The trials for n-7 is way lesser compared to the trials for nth poke.  Denominator of the RMS is large for nth poke. </a:t>
            </a:r>
            <a:br>
              <a:rPr lang="en-US" dirty="0"/>
            </a:br>
            <a:r>
              <a:rPr lang="en-US" dirty="0"/>
              <a:t>On the other hand, even if amidst this trial mismatch, the nth poke showed a huge spike in RMS in the early phase. </a:t>
            </a:r>
          </a:p>
        </p:txBody>
      </p:sp>
      <p:sp>
        <p:nvSpPr>
          <p:cNvPr id="4" name="Slide Number Placeholder 3"/>
          <p:cNvSpPr>
            <a:spLocks noGrp="1"/>
          </p:cNvSpPr>
          <p:nvPr>
            <p:ph type="sldNum" sz="quarter" idx="5"/>
          </p:nvPr>
        </p:nvSpPr>
        <p:spPr/>
        <p:txBody>
          <a:bodyPr/>
          <a:lstStyle/>
          <a:p>
            <a:fld id="{C1408529-B905-4AF8-8619-38F288C3CEF3}" type="slidenum">
              <a:rPr lang="en-DE" smtClean="0"/>
              <a:t>22</a:t>
            </a:fld>
            <a:endParaRPr lang="en-DE"/>
          </a:p>
        </p:txBody>
      </p:sp>
    </p:spTree>
    <p:extLst>
      <p:ext uri="{BB962C8B-B14F-4D97-AF65-F5344CB8AC3E}">
        <p14:creationId xmlns:p14="http://schemas.microsoft.com/office/powerpoint/2010/main" val="2138736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23</a:t>
            </a:fld>
            <a:endParaRPr lang="en-DE"/>
          </a:p>
        </p:txBody>
      </p:sp>
    </p:spTree>
    <p:extLst>
      <p:ext uri="{BB962C8B-B14F-4D97-AF65-F5344CB8AC3E}">
        <p14:creationId xmlns:p14="http://schemas.microsoft.com/office/powerpoint/2010/main" val="3424711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24</a:t>
            </a:fld>
            <a:endParaRPr lang="en-DE"/>
          </a:p>
        </p:txBody>
      </p:sp>
    </p:spTree>
    <p:extLst>
      <p:ext uri="{BB962C8B-B14F-4D97-AF65-F5344CB8AC3E}">
        <p14:creationId xmlns:p14="http://schemas.microsoft.com/office/powerpoint/2010/main" val="2884233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25</a:t>
            </a:fld>
            <a:endParaRPr lang="en-DE"/>
          </a:p>
        </p:txBody>
      </p:sp>
    </p:spTree>
    <p:extLst>
      <p:ext uri="{BB962C8B-B14F-4D97-AF65-F5344CB8AC3E}">
        <p14:creationId xmlns:p14="http://schemas.microsoft.com/office/powerpoint/2010/main" val="331394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26</a:t>
            </a:fld>
            <a:endParaRPr lang="en-DE"/>
          </a:p>
        </p:txBody>
      </p:sp>
    </p:spTree>
    <p:extLst>
      <p:ext uri="{BB962C8B-B14F-4D97-AF65-F5344CB8AC3E}">
        <p14:creationId xmlns:p14="http://schemas.microsoft.com/office/powerpoint/2010/main" val="2584745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Helps </a:t>
            </a:r>
            <a:r>
              <a:rPr lang="en-US" dirty="0">
                <a:effectLst/>
                <a:latin typeface="Arial" panose="020B0604020202020204" pitchFamily="34" charset="0"/>
              </a:rPr>
              <a:t>integrates past experiences with immediate action-outcome assessments. </a:t>
            </a:r>
          </a:p>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27</a:t>
            </a:fld>
            <a:endParaRPr lang="en-DE"/>
          </a:p>
        </p:txBody>
      </p:sp>
    </p:spTree>
    <p:extLst>
      <p:ext uri="{BB962C8B-B14F-4D97-AF65-F5344CB8AC3E}">
        <p14:creationId xmlns:p14="http://schemas.microsoft.com/office/powerpoint/2010/main" val="3636061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C1408529-B905-4AF8-8619-38F288C3CEF3}" type="slidenum">
              <a:rPr lang="en-DE" smtClean="0"/>
              <a:t>28</a:t>
            </a:fld>
            <a:endParaRPr lang="en-DE"/>
          </a:p>
        </p:txBody>
      </p:sp>
    </p:spTree>
    <p:extLst>
      <p:ext uri="{BB962C8B-B14F-4D97-AF65-F5344CB8AC3E}">
        <p14:creationId xmlns:p14="http://schemas.microsoft.com/office/powerpoint/2010/main" val="2595804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29</a:t>
            </a:fld>
            <a:endParaRPr lang="en-DE"/>
          </a:p>
        </p:txBody>
      </p:sp>
    </p:spTree>
    <p:extLst>
      <p:ext uri="{BB962C8B-B14F-4D97-AF65-F5344CB8AC3E}">
        <p14:creationId xmlns:p14="http://schemas.microsoft.com/office/powerpoint/2010/main" val="2134849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5B3C-5A97-08FE-D9FB-DFB783A9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4D5B-A9BF-9BBA-25C2-3B537A10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32F09-114F-A299-0BC6-30DF94D5CE0C}"/>
              </a:ext>
            </a:extLst>
          </p:cNvPr>
          <p:cNvSpPr>
            <a:spLocks noGrp="1"/>
          </p:cNvSpPr>
          <p:nvPr>
            <p:ph type="body" idx="1"/>
          </p:nvPr>
        </p:nvSpPr>
        <p:spPr/>
        <p:txBody>
          <a:bodyPr/>
          <a:lstStyle/>
          <a:p>
            <a:r>
              <a:rPr lang="en-US" dirty="0"/>
              <a:t>Add also total </a:t>
            </a:r>
            <a:r>
              <a:rPr lang="en-US" dirty="0" err="1"/>
              <a:t>no.of</a:t>
            </a:r>
            <a:r>
              <a:rPr lang="en-US" dirty="0"/>
              <a:t> pokes in each trial type. </a:t>
            </a:r>
          </a:p>
        </p:txBody>
      </p:sp>
      <p:sp>
        <p:nvSpPr>
          <p:cNvPr id="4" name="Slide Number Placeholder 3">
            <a:extLst>
              <a:ext uri="{FF2B5EF4-FFF2-40B4-BE49-F238E27FC236}">
                <a16:creationId xmlns:a16="http://schemas.microsoft.com/office/drawing/2014/main" id="{B5BBBEF8-D24F-B49E-8060-86968758D60C}"/>
              </a:ext>
            </a:extLst>
          </p:cNvPr>
          <p:cNvSpPr>
            <a:spLocks noGrp="1"/>
          </p:cNvSpPr>
          <p:nvPr>
            <p:ph type="sldNum" sz="quarter" idx="5"/>
          </p:nvPr>
        </p:nvSpPr>
        <p:spPr/>
        <p:txBody>
          <a:bodyPr/>
          <a:lstStyle/>
          <a:p>
            <a:fld id="{C1408529-B905-4AF8-8619-38F288C3CEF3}" type="slidenum">
              <a:rPr lang="en-DE" smtClean="0"/>
              <a:t>31</a:t>
            </a:fld>
            <a:endParaRPr lang="en-DE"/>
          </a:p>
        </p:txBody>
      </p:sp>
    </p:spTree>
    <p:extLst>
      <p:ext uri="{BB962C8B-B14F-4D97-AF65-F5344CB8AC3E}">
        <p14:creationId xmlns:p14="http://schemas.microsoft.com/office/powerpoint/2010/main" val="350658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494F-8BFE-9D06-0B04-6563CBAA2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2CA48-2ECB-68E5-C853-CF59B937C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7BF0-5BF8-44BF-5E07-35FDBC78866E}"/>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A950A9A5-7303-B2CC-F69D-009219B985CE}"/>
              </a:ext>
            </a:extLst>
          </p:cNvPr>
          <p:cNvSpPr>
            <a:spLocks noGrp="1"/>
          </p:cNvSpPr>
          <p:nvPr>
            <p:ph type="sldNum" sz="quarter" idx="5"/>
          </p:nvPr>
        </p:nvSpPr>
        <p:spPr/>
        <p:txBody>
          <a:bodyPr/>
          <a:lstStyle/>
          <a:p>
            <a:fld id="{C1408529-B905-4AF8-8619-38F288C3CEF3}" type="slidenum">
              <a:rPr lang="en-DE" smtClean="0"/>
              <a:t>3</a:t>
            </a:fld>
            <a:endParaRPr lang="en-DE"/>
          </a:p>
        </p:txBody>
      </p:sp>
    </p:spTree>
    <p:extLst>
      <p:ext uri="{BB962C8B-B14F-4D97-AF65-F5344CB8AC3E}">
        <p14:creationId xmlns:p14="http://schemas.microsoft.com/office/powerpoint/2010/main" val="2758530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33</a:t>
            </a:fld>
            <a:endParaRPr lang="en-DE"/>
          </a:p>
        </p:txBody>
      </p:sp>
    </p:spTree>
    <p:extLst>
      <p:ext uri="{BB962C8B-B14F-4D97-AF65-F5344CB8AC3E}">
        <p14:creationId xmlns:p14="http://schemas.microsoft.com/office/powerpoint/2010/main" val="227994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36</a:t>
            </a:fld>
            <a:endParaRPr lang="en-DE"/>
          </a:p>
        </p:txBody>
      </p:sp>
    </p:spTree>
    <p:extLst>
      <p:ext uri="{BB962C8B-B14F-4D97-AF65-F5344CB8AC3E}">
        <p14:creationId xmlns:p14="http://schemas.microsoft.com/office/powerpoint/2010/main" val="1434021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08529-B905-4AF8-8619-38F288C3CEF3}" type="slidenum">
              <a:rPr lang="en-DE" smtClean="0"/>
              <a:t>37</a:t>
            </a:fld>
            <a:endParaRPr lang="en-DE"/>
          </a:p>
        </p:txBody>
      </p:sp>
    </p:spTree>
    <p:extLst>
      <p:ext uri="{BB962C8B-B14F-4D97-AF65-F5344CB8AC3E}">
        <p14:creationId xmlns:p14="http://schemas.microsoft.com/office/powerpoint/2010/main" val="374843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408529-B905-4AF8-8619-38F288C3CEF3}" type="slidenum">
              <a:rPr lang="en-DE" smtClean="0"/>
              <a:t>39</a:t>
            </a:fld>
            <a:endParaRPr lang="en-DE"/>
          </a:p>
        </p:txBody>
      </p:sp>
    </p:spTree>
    <p:extLst>
      <p:ext uri="{BB962C8B-B14F-4D97-AF65-F5344CB8AC3E}">
        <p14:creationId xmlns:p14="http://schemas.microsoft.com/office/powerpoint/2010/main" val="1116177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4</a:t>
            </a:fld>
            <a:endParaRPr lang="en-DE"/>
          </a:p>
        </p:txBody>
      </p:sp>
    </p:spTree>
    <p:extLst>
      <p:ext uri="{BB962C8B-B14F-4D97-AF65-F5344CB8AC3E}">
        <p14:creationId xmlns:p14="http://schemas.microsoft.com/office/powerpoint/2010/main" val="23515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DA6D-D0E1-9ED3-8A66-3E9547984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7535-AD4C-D0E5-43B6-598091892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99776-D621-36AD-32C2-329AC59DBCF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dirty="0"/>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4C62E55-E5BA-0B50-DB8D-2C08D52FCD0B}"/>
              </a:ext>
            </a:extLst>
          </p:cNvPr>
          <p:cNvSpPr>
            <a:spLocks noGrp="1"/>
          </p:cNvSpPr>
          <p:nvPr>
            <p:ph type="sldNum" sz="quarter" idx="5"/>
          </p:nvPr>
        </p:nvSpPr>
        <p:spPr/>
        <p:txBody>
          <a:bodyPr/>
          <a:lstStyle/>
          <a:p>
            <a:fld id="{C1408529-B905-4AF8-8619-38F288C3CEF3}" type="slidenum">
              <a:rPr lang="en-DE" smtClean="0"/>
              <a:t>5</a:t>
            </a:fld>
            <a:endParaRPr lang="en-DE"/>
          </a:p>
        </p:txBody>
      </p:sp>
    </p:spTree>
    <p:extLst>
      <p:ext uri="{BB962C8B-B14F-4D97-AF65-F5344CB8AC3E}">
        <p14:creationId xmlns:p14="http://schemas.microsoft.com/office/powerpoint/2010/main" val="140002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A9CC-1301-FB92-4207-D10C4993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E2DA8-A6B8-3394-25EE-646F40A8E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8F610-82EA-6078-CFCB-9B1595CF33F4}"/>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7671B5A0-506B-39B6-D0A9-A4BDAE6257B5}"/>
              </a:ext>
            </a:extLst>
          </p:cNvPr>
          <p:cNvSpPr>
            <a:spLocks noGrp="1"/>
          </p:cNvSpPr>
          <p:nvPr>
            <p:ph type="sldNum" sz="quarter" idx="5"/>
          </p:nvPr>
        </p:nvSpPr>
        <p:spPr/>
        <p:txBody>
          <a:bodyPr/>
          <a:lstStyle/>
          <a:p>
            <a:fld id="{C1408529-B905-4AF8-8619-38F288C3CEF3}" type="slidenum">
              <a:rPr lang="en-DE" smtClean="0"/>
              <a:t>6</a:t>
            </a:fld>
            <a:endParaRPr lang="en-DE"/>
          </a:p>
        </p:txBody>
      </p:sp>
    </p:spTree>
    <p:extLst>
      <p:ext uri="{BB962C8B-B14F-4D97-AF65-F5344CB8AC3E}">
        <p14:creationId xmlns:p14="http://schemas.microsoft.com/office/powerpoint/2010/main" val="143451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D6F18-AAF6-A12C-4210-C59569E3A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F75B4-E658-A12F-3B4A-947445A5A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7B98C-DB2A-FEEB-E6BC-066EF6B06677}"/>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B85DFA95-848C-B79F-21E9-36A978004BF7}"/>
              </a:ext>
            </a:extLst>
          </p:cNvPr>
          <p:cNvSpPr>
            <a:spLocks noGrp="1"/>
          </p:cNvSpPr>
          <p:nvPr>
            <p:ph type="sldNum" sz="quarter" idx="5"/>
          </p:nvPr>
        </p:nvSpPr>
        <p:spPr/>
        <p:txBody>
          <a:bodyPr/>
          <a:lstStyle/>
          <a:p>
            <a:fld id="{C1408529-B905-4AF8-8619-38F288C3CEF3}" type="slidenum">
              <a:rPr lang="en-DE" smtClean="0"/>
              <a:t>7</a:t>
            </a:fld>
            <a:endParaRPr lang="en-DE"/>
          </a:p>
        </p:txBody>
      </p:sp>
    </p:spTree>
    <p:extLst>
      <p:ext uri="{BB962C8B-B14F-4D97-AF65-F5344CB8AC3E}">
        <p14:creationId xmlns:p14="http://schemas.microsoft.com/office/powerpoint/2010/main" val="307448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2C0-9550-460A-C6D6-4D9D5764D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16A65-9F5A-E9BF-57B9-D108113F5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BE0CA-7AD8-BAD5-645B-0591CFD90028}"/>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9AEBD246-0199-628B-D349-9F1410D75492}"/>
              </a:ext>
            </a:extLst>
          </p:cNvPr>
          <p:cNvSpPr>
            <a:spLocks noGrp="1"/>
          </p:cNvSpPr>
          <p:nvPr>
            <p:ph type="sldNum" sz="quarter" idx="5"/>
          </p:nvPr>
        </p:nvSpPr>
        <p:spPr/>
        <p:txBody>
          <a:bodyPr/>
          <a:lstStyle/>
          <a:p>
            <a:fld id="{C1408529-B905-4AF8-8619-38F288C3CEF3}" type="slidenum">
              <a:rPr lang="en-DE" smtClean="0"/>
              <a:t>8</a:t>
            </a:fld>
            <a:endParaRPr lang="en-DE"/>
          </a:p>
        </p:txBody>
      </p:sp>
    </p:spTree>
    <p:extLst>
      <p:ext uri="{BB962C8B-B14F-4D97-AF65-F5344CB8AC3E}">
        <p14:creationId xmlns:p14="http://schemas.microsoft.com/office/powerpoint/2010/main" val="1696504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04DC4-B5A6-4EEA-6D2F-AD6BD3ABF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7E54C-240F-E1FA-4B40-9D4CC8969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16328E-EA6C-1A5F-CCDD-D382C49107B0}"/>
              </a:ext>
            </a:extLst>
          </p:cNvPr>
          <p:cNvSpPr>
            <a:spLocks noGrp="1"/>
          </p:cNvSpPr>
          <p:nvPr>
            <p:ph type="body" idx="1"/>
          </p:nvPr>
        </p:nvSpPr>
        <p:spPr/>
        <p:txBody>
          <a:bodyPr/>
          <a:lstStyle/>
          <a:p>
            <a:r>
              <a:rPr lang="en-US" b="1" dirty="0"/>
              <a:t>Write questions and convey why it is important to study decision making under uncertainty?</a:t>
            </a:r>
          </a:p>
          <a:p>
            <a:r>
              <a:rPr lang="en-US" b="1" dirty="0"/>
              <a:t>Next slide go to lit review and say what has been done already and what is missing?</a:t>
            </a:r>
          </a:p>
          <a:p>
            <a:endParaRPr lang="en-DE" b="1"/>
          </a:p>
          <a:p>
            <a:endParaRPr lang="en-US" dirty="0"/>
          </a:p>
          <a:p>
            <a:r>
              <a:rPr lang="en-US" dirty="0"/>
              <a:t>We often must choose whether to try something new (exploration) or stick with a proven strategy (exploitation). Balancing this trade-off is important for survival and growth across species because, without exploration, we would perseverate with the same strategies and never discover better options. Which brain mechanisms are responsible for our ability to make these decisions?</a:t>
            </a:r>
          </a:p>
          <a:p>
            <a:endParaRPr lang="en-US" dirty="0"/>
          </a:p>
          <a:p>
            <a:r>
              <a:rPr lang="en-US" dirty="0"/>
              <a:t>Humans are remarkably curious, and that is useful in helping us to learn about new environments and possibilities. But curiosity killed the cat, they say, and it also carries with it substantial potential risks and costs for us. Statisticians, engineers and economists have long considered ways of balancing the costs and benefits of exploration.</a:t>
            </a:r>
            <a:endParaRPr lang="en-DE" dirty="0"/>
          </a:p>
        </p:txBody>
      </p:sp>
      <p:sp>
        <p:nvSpPr>
          <p:cNvPr id="4" name="Slide Number Placeholder 3">
            <a:extLst>
              <a:ext uri="{FF2B5EF4-FFF2-40B4-BE49-F238E27FC236}">
                <a16:creationId xmlns:a16="http://schemas.microsoft.com/office/drawing/2014/main" id="{D1704673-3103-1DA7-D87D-F8E6F6F00D6A}"/>
              </a:ext>
            </a:extLst>
          </p:cNvPr>
          <p:cNvSpPr>
            <a:spLocks noGrp="1"/>
          </p:cNvSpPr>
          <p:nvPr>
            <p:ph type="sldNum" sz="quarter" idx="5"/>
          </p:nvPr>
        </p:nvSpPr>
        <p:spPr/>
        <p:txBody>
          <a:bodyPr/>
          <a:lstStyle/>
          <a:p>
            <a:fld id="{C1408529-B905-4AF8-8619-38F288C3CEF3}" type="slidenum">
              <a:rPr lang="en-DE" smtClean="0"/>
              <a:t>9</a:t>
            </a:fld>
            <a:endParaRPr lang="en-DE"/>
          </a:p>
        </p:txBody>
      </p:sp>
    </p:spTree>
    <p:extLst>
      <p:ext uri="{BB962C8B-B14F-4D97-AF65-F5344CB8AC3E}">
        <p14:creationId xmlns:p14="http://schemas.microsoft.com/office/powerpoint/2010/main" val="243736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9494-D278-470B-897C-314E9F4729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781862FC-6390-4A41-8DC5-60577F76E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EF39D2A1-054D-4BAB-B523-03E08F4FFCD2}"/>
              </a:ext>
            </a:extLst>
          </p:cNvPr>
          <p:cNvSpPr>
            <a:spLocks noGrp="1"/>
          </p:cNvSpPr>
          <p:nvPr>
            <p:ph type="dt" sz="half" idx="10"/>
          </p:nvPr>
        </p:nvSpPr>
        <p:spPr/>
        <p:txBody>
          <a:bodyPr/>
          <a:lstStyle/>
          <a:p>
            <a:fld id="{57137732-2029-4DC6-89FC-8292A22BBBE5}" type="datetime8">
              <a:rPr lang="en-DE" smtClean="0"/>
              <a:t>2/17/24 10:07 AM</a:t>
            </a:fld>
            <a:endParaRPr lang="en-DE" dirty="0"/>
          </a:p>
        </p:txBody>
      </p:sp>
      <p:sp>
        <p:nvSpPr>
          <p:cNvPr id="5" name="Footer Placeholder 4">
            <a:extLst>
              <a:ext uri="{FF2B5EF4-FFF2-40B4-BE49-F238E27FC236}">
                <a16:creationId xmlns:a16="http://schemas.microsoft.com/office/drawing/2014/main" id="{B7B3CD01-7E9E-4AAB-8746-2BC9B7BD9C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BC241B-CAD0-41E4-B28D-5379A108FB7A}"/>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24070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3694-35BC-4E2C-952F-1E46996D32D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A8F23-7579-4BFC-8BED-E0C4B0F8D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00A6B1CE-2AFC-4C0E-A64E-EAF1C882084E}"/>
              </a:ext>
            </a:extLst>
          </p:cNvPr>
          <p:cNvSpPr>
            <a:spLocks noGrp="1"/>
          </p:cNvSpPr>
          <p:nvPr>
            <p:ph type="dt" sz="half" idx="10"/>
          </p:nvPr>
        </p:nvSpPr>
        <p:spPr/>
        <p:txBody>
          <a:bodyPr/>
          <a:lstStyle/>
          <a:p>
            <a:fld id="{CAF64737-A790-4F73-877C-0CA8F4B886C5}" type="datetime8">
              <a:rPr lang="en-DE" smtClean="0"/>
              <a:t>2/17/24 10:07 AM</a:t>
            </a:fld>
            <a:endParaRPr lang="en-DE"/>
          </a:p>
        </p:txBody>
      </p:sp>
      <p:sp>
        <p:nvSpPr>
          <p:cNvPr id="5" name="Footer Placeholder 4">
            <a:extLst>
              <a:ext uri="{FF2B5EF4-FFF2-40B4-BE49-F238E27FC236}">
                <a16:creationId xmlns:a16="http://schemas.microsoft.com/office/drawing/2014/main" id="{76B2F471-3AA0-49A2-B2B5-2C3084C0828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337293-9ACB-49AB-9983-F8D8C268A861}"/>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9074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DAC55-D6FB-42E6-BE1E-6A358DB5A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3F5DFEC-984D-4EF7-99D6-7C732B569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8FF0160-2DBB-4715-BBE1-30F8452171E4}"/>
              </a:ext>
            </a:extLst>
          </p:cNvPr>
          <p:cNvSpPr>
            <a:spLocks noGrp="1"/>
          </p:cNvSpPr>
          <p:nvPr>
            <p:ph type="dt" sz="half" idx="10"/>
          </p:nvPr>
        </p:nvSpPr>
        <p:spPr/>
        <p:txBody>
          <a:bodyPr/>
          <a:lstStyle/>
          <a:p>
            <a:fld id="{C6DB5ECA-4DC2-401E-89F7-2AC7F9971B5D}" type="datetime8">
              <a:rPr lang="en-DE" smtClean="0"/>
              <a:t>2/17/24 10:07 AM</a:t>
            </a:fld>
            <a:endParaRPr lang="en-DE"/>
          </a:p>
        </p:txBody>
      </p:sp>
      <p:sp>
        <p:nvSpPr>
          <p:cNvPr id="5" name="Footer Placeholder 4">
            <a:extLst>
              <a:ext uri="{FF2B5EF4-FFF2-40B4-BE49-F238E27FC236}">
                <a16:creationId xmlns:a16="http://schemas.microsoft.com/office/drawing/2014/main" id="{B4884782-5A20-4894-A366-75CB9089B5E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0E304A9-52DB-43F7-9714-47912A5315ED}"/>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01023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6567-8646-451B-A71A-0DF896E1A3F4}"/>
              </a:ext>
            </a:extLst>
          </p:cNvPr>
          <p:cNvSpPr>
            <a:spLocks noGrp="1"/>
          </p:cNvSpPr>
          <p:nvPr>
            <p:ph type="title"/>
          </p:nvPr>
        </p:nvSpPr>
        <p:spPr>
          <a:xfrm>
            <a:off x="746760" y="0"/>
            <a:ext cx="10515600" cy="1325563"/>
          </a:xfrm>
        </p:spPr>
        <p:txBody>
          <a:bodyPr>
            <a:normAutofit/>
          </a:bodyPr>
          <a:lstStyle>
            <a:lvl1pPr>
              <a:defRPr sz="3200"/>
            </a:lvl1p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27B40D28-AEA5-4B73-8A11-780474BD0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78EDB2F-94E6-4A84-A47D-4701FF2B257A}"/>
              </a:ext>
            </a:extLst>
          </p:cNvPr>
          <p:cNvSpPr>
            <a:spLocks noGrp="1"/>
          </p:cNvSpPr>
          <p:nvPr>
            <p:ph type="dt" sz="half" idx="10"/>
          </p:nvPr>
        </p:nvSpPr>
        <p:spPr/>
        <p:txBody>
          <a:bodyPr/>
          <a:lstStyle/>
          <a:p>
            <a:fld id="{8343B194-0FFB-459E-9335-E93BDE47C5A7}" type="datetime8">
              <a:rPr lang="en-DE" smtClean="0"/>
              <a:t>2/17/24 10:07 AM</a:t>
            </a:fld>
            <a:endParaRPr lang="en-DE"/>
          </a:p>
        </p:txBody>
      </p:sp>
      <p:sp>
        <p:nvSpPr>
          <p:cNvPr id="5" name="Footer Placeholder 4">
            <a:extLst>
              <a:ext uri="{FF2B5EF4-FFF2-40B4-BE49-F238E27FC236}">
                <a16:creationId xmlns:a16="http://schemas.microsoft.com/office/drawing/2014/main" id="{FF283913-9B00-4E09-819A-F20A961A0F3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45383E-817F-4E8A-9FEE-934DBF9A79C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14998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7DBE-4762-4D5A-AB96-F44B1CA5F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4F5CBCCD-8715-49EC-B8CC-68D2B512B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6E6DA-3A8D-452B-8A91-645D0AA1A64D}"/>
              </a:ext>
            </a:extLst>
          </p:cNvPr>
          <p:cNvSpPr>
            <a:spLocks noGrp="1"/>
          </p:cNvSpPr>
          <p:nvPr>
            <p:ph type="dt" sz="half" idx="10"/>
          </p:nvPr>
        </p:nvSpPr>
        <p:spPr/>
        <p:txBody>
          <a:bodyPr/>
          <a:lstStyle/>
          <a:p>
            <a:fld id="{C296FEEC-7F41-413B-9DEA-F5936595C3F6}" type="datetime8">
              <a:rPr lang="en-DE" smtClean="0"/>
              <a:t>2/17/24 10:07 AM</a:t>
            </a:fld>
            <a:endParaRPr lang="en-DE"/>
          </a:p>
        </p:txBody>
      </p:sp>
      <p:sp>
        <p:nvSpPr>
          <p:cNvPr id="5" name="Footer Placeholder 4">
            <a:extLst>
              <a:ext uri="{FF2B5EF4-FFF2-40B4-BE49-F238E27FC236}">
                <a16:creationId xmlns:a16="http://schemas.microsoft.com/office/drawing/2014/main" id="{32E3692D-0834-4ADC-8F6D-C5D19A9EE5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FC11063-9D8F-4E36-B1A4-D2121D3A0DFB}"/>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60170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AC16-2914-4BDC-AE31-9CDD32B72E6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99084BB-753D-4172-9D48-A664ECD5E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07DE7E9A-CADD-4114-AB36-769A5DCE66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0D1042D-5DDC-4284-A257-E3CB4ED6D8DD}"/>
              </a:ext>
            </a:extLst>
          </p:cNvPr>
          <p:cNvSpPr>
            <a:spLocks noGrp="1"/>
          </p:cNvSpPr>
          <p:nvPr>
            <p:ph type="dt" sz="half" idx="10"/>
          </p:nvPr>
        </p:nvSpPr>
        <p:spPr/>
        <p:txBody>
          <a:bodyPr/>
          <a:lstStyle/>
          <a:p>
            <a:fld id="{41645668-4A1A-459D-B2B2-F48DCFCDAF98}" type="datetime8">
              <a:rPr lang="en-DE" smtClean="0"/>
              <a:t>2/17/24 10:07 AM</a:t>
            </a:fld>
            <a:endParaRPr lang="en-DE"/>
          </a:p>
        </p:txBody>
      </p:sp>
      <p:sp>
        <p:nvSpPr>
          <p:cNvPr id="6" name="Footer Placeholder 5">
            <a:extLst>
              <a:ext uri="{FF2B5EF4-FFF2-40B4-BE49-F238E27FC236}">
                <a16:creationId xmlns:a16="http://schemas.microsoft.com/office/drawing/2014/main" id="{B61F3E28-5C2E-4EF2-9A33-5FDB4F8FE59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3E3F961-99A9-45A8-9571-75B66841AE9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8031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F7E-BC3A-4322-98D6-0766F5D3036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5E71AF5-7670-4B5B-9B05-CBD84A41F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EC68F-F04D-4959-A2F6-2806664CE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9645D8E-81E5-4848-B185-6AC2F1310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F5A7E-8892-4EF7-82CF-3EF791202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5F0E2662-C64D-4ED5-8AD9-20FE104950A5}"/>
              </a:ext>
            </a:extLst>
          </p:cNvPr>
          <p:cNvSpPr>
            <a:spLocks noGrp="1"/>
          </p:cNvSpPr>
          <p:nvPr>
            <p:ph type="dt" sz="half" idx="10"/>
          </p:nvPr>
        </p:nvSpPr>
        <p:spPr/>
        <p:txBody>
          <a:bodyPr/>
          <a:lstStyle/>
          <a:p>
            <a:fld id="{2B5F965A-94E5-4784-B9D4-3512A1811FC3}" type="datetime8">
              <a:rPr lang="en-DE" smtClean="0"/>
              <a:t>2/17/24 10:07 AM</a:t>
            </a:fld>
            <a:endParaRPr lang="en-DE"/>
          </a:p>
        </p:txBody>
      </p:sp>
      <p:sp>
        <p:nvSpPr>
          <p:cNvPr id="8" name="Footer Placeholder 7">
            <a:extLst>
              <a:ext uri="{FF2B5EF4-FFF2-40B4-BE49-F238E27FC236}">
                <a16:creationId xmlns:a16="http://schemas.microsoft.com/office/drawing/2014/main" id="{D211DEA0-CC37-499B-A045-00CA8BEF83C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C63372D-14E4-4A79-B98A-98DCAB90FAB9}"/>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50633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099-5139-442B-BD52-06A261839F9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28E2ED5-FEFB-4CDF-AEDD-3BD54E47AC86}"/>
              </a:ext>
            </a:extLst>
          </p:cNvPr>
          <p:cNvSpPr>
            <a:spLocks noGrp="1"/>
          </p:cNvSpPr>
          <p:nvPr>
            <p:ph type="dt" sz="half" idx="10"/>
          </p:nvPr>
        </p:nvSpPr>
        <p:spPr/>
        <p:txBody>
          <a:bodyPr/>
          <a:lstStyle/>
          <a:p>
            <a:fld id="{087FBA3C-0493-4412-965C-9C08B95EF95A}" type="datetime8">
              <a:rPr lang="en-DE" smtClean="0"/>
              <a:t>2/17/24 10:07 AM</a:t>
            </a:fld>
            <a:endParaRPr lang="en-DE"/>
          </a:p>
        </p:txBody>
      </p:sp>
      <p:sp>
        <p:nvSpPr>
          <p:cNvPr id="4" name="Footer Placeholder 3">
            <a:extLst>
              <a:ext uri="{FF2B5EF4-FFF2-40B4-BE49-F238E27FC236}">
                <a16:creationId xmlns:a16="http://schemas.microsoft.com/office/drawing/2014/main" id="{211E2BEB-5481-44DD-9172-D88F1EFD10E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1806F6B-B272-445F-9EFC-C89D198DF128}"/>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407977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9784D-12E8-440D-90D3-0BF29894D69F}"/>
              </a:ext>
            </a:extLst>
          </p:cNvPr>
          <p:cNvSpPr>
            <a:spLocks noGrp="1"/>
          </p:cNvSpPr>
          <p:nvPr>
            <p:ph type="dt" sz="half" idx="10"/>
          </p:nvPr>
        </p:nvSpPr>
        <p:spPr/>
        <p:txBody>
          <a:bodyPr/>
          <a:lstStyle/>
          <a:p>
            <a:fld id="{13F6C6C9-F7B5-41F3-A556-112CAD487C6B}" type="datetime8">
              <a:rPr lang="en-DE" smtClean="0"/>
              <a:t>2/17/24 10:07 AM</a:t>
            </a:fld>
            <a:endParaRPr lang="en-DE"/>
          </a:p>
        </p:txBody>
      </p:sp>
      <p:sp>
        <p:nvSpPr>
          <p:cNvPr id="3" name="Footer Placeholder 2">
            <a:extLst>
              <a:ext uri="{FF2B5EF4-FFF2-40B4-BE49-F238E27FC236}">
                <a16:creationId xmlns:a16="http://schemas.microsoft.com/office/drawing/2014/main" id="{783DF00D-18D0-4732-9FA7-CD44F77E365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F207B99-D415-46C1-96B7-5162CDEAC94F}"/>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210191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918A-59F3-43F5-9530-0363F2C1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1A472A-A7DC-4750-B92D-31405C034D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C7E29EF0-CA94-4DB4-935F-D2756BE15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9A669-22ED-4F16-BEE9-61E0B7D1FECA}"/>
              </a:ext>
            </a:extLst>
          </p:cNvPr>
          <p:cNvSpPr>
            <a:spLocks noGrp="1"/>
          </p:cNvSpPr>
          <p:nvPr>
            <p:ph type="dt" sz="half" idx="10"/>
          </p:nvPr>
        </p:nvSpPr>
        <p:spPr/>
        <p:txBody>
          <a:bodyPr/>
          <a:lstStyle/>
          <a:p>
            <a:fld id="{BD9AB2D2-E0DF-4780-9515-06E9743A86DC}" type="datetime8">
              <a:rPr lang="en-DE" smtClean="0"/>
              <a:t>2/17/24 10:07 AM</a:t>
            </a:fld>
            <a:endParaRPr lang="en-DE"/>
          </a:p>
        </p:txBody>
      </p:sp>
      <p:sp>
        <p:nvSpPr>
          <p:cNvPr id="6" name="Footer Placeholder 5">
            <a:extLst>
              <a:ext uri="{FF2B5EF4-FFF2-40B4-BE49-F238E27FC236}">
                <a16:creationId xmlns:a16="http://schemas.microsoft.com/office/drawing/2014/main" id="{2E93FFFC-E423-4725-8B98-89B23B0493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6686283-7DE4-4FAF-945A-4624CD2621D6}"/>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34207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8EF8-1D40-4815-A121-7BF8565FE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B4503AE0-11F7-4454-AF02-B9C21208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F64A5E0-CAEC-452A-9F15-2E7C6331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EA36-1C21-4FA0-91AA-0F3CABC15694}"/>
              </a:ext>
            </a:extLst>
          </p:cNvPr>
          <p:cNvSpPr>
            <a:spLocks noGrp="1"/>
          </p:cNvSpPr>
          <p:nvPr>
            <p:ph type="dt" sz="half" idx="10"/>
          </p:nvPr>
        </p:nvSpPr>
        <p:spPr/>
        <p:txBody>
          <a:bodyPr/>
          <a:lstStyle/>
          <a:p>
            <a:fld id="{DEC007A7-8453-49B5-B416-3DBDAD782E1A}" type="datetime8">
              <a:rPr lang="en-DE" smtClean="0"/>
              <a:t>2/17/24 10:07 AM</a:t>
            </a:fld>
            <a:endParaRPr lang="en-DE"/>
          </a:p>
        </p:txBody>
      </p:sp>
      <p:sp>
        <p:nvSpPr>
          <p:cNvPr id="6" name="Footer Placeholder 5">
            <a:extLst>
              <a:ext uri="{FF2B5EF4-FFF2-40B4-BE49-F238E27FC236}">
                <a16:creationId xmlns:a16="http://schemas.microsoft.com/office/drawing/2014/main" id="{D48F4F57-5DD7-456B-8A92-B81F356950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90F70C-9C64-4FF0-8E14-6972AC27C820}"/>
              </a:ext>
            </a:extLst>
          </p:cNvPr>
          <p:cNvSpPr>
            <a:spLocks noGrp="1"/>
          </p:cNvSpPr>
          <p:nvPr>
            <p:ph type="sldNum" sz="quarter" idx="12"/>
          </p:nvPr>
        </p:nvSpPr>
        <p:spPr/>
        <p:txBody>
          <a:bodyPr/>
          <a:lstStyle/>
          <a:p>
            <a:fld id="{8D002933-DA69-4593-A8BE-46BA8199777B}" type="slidenum">
              <a:rPr lang="en-DE" smtClean="0"/>
              <a:t>‹#›</a:t>
            </a:fld>
            <a:endParaRPr lang="en-DE"/>
          </a:p>
        </p:txBody>
      </p:sp>
    </p:spTree>
    <p:extLst>
      <p:ext uri="{BB962C8B-B14F-4D97-AF65-F5344CB8AC3E}">
        <p14:creationId xmlns:p14="http://schemas.microsoft.com/office/powerpoint/2010/main" val="142803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BDC66-358C-4F32-8849-E50B6F93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22C388C-224D-40D9-AC45-1B128916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E42507-B3C1-4278-8524-DAFDBCC7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EB65-A842-4E8E-AE1F-53DE3C22EC2D}" type="datetime8">
              <a:rPr lang="en-DE" smtClean="0"/>
              <a:t>2/17/24 10:07 AM</a:t>
            </a:fld>
            <a:endParaRPr lang="en-DE"/>
          </a:p>
        </p:txBody>
      </p:sp>
      <p:sp>
        <p:nvSpPr>
          <p:cNvPr id="5" name="Footer Placeholder 4">
            <a:extLst>
              <a:ext uri="{FF2B5EF4-FFF2-40B4-BE49-F238E27FC236}">
                <a16:creationId xmlns:a16="http://schemas.microsoft.com/office/drawing/2014/main" id="{D6C91541-3282-4D27-B11D-D8EECDD66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F8CE798-F406-49DE-8B6D-2E577BE90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02933-DA69-4593-A8BE-46BA8199777B}" type="slidenum">
              <a:rPr lang="en-DE" smtClean="0"/>
              <a:t>‹#›</a:t>
            </a:fld>
            <a:endParaRPr lang="en-DE"/>
          </a:p>
        </p:txBody>
      </p:sp>
    </p:spTree>
    <p:extLst>
      <p:ext uri="{BB962C8B-B14F-4D97-AF65-F5344CB8AC3E}">
        <p14:creationId xmlns:p14="http://schemas.microsoft.com/office/powerpoint/2010/main" val="163700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notesSlide" Target="../notesSlides/notesSlide14.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xml"/><Relationship Id="rId5" Type="http://schemas.openxmlformats.org/officeDocument/2006/relationships/image" Target="../media/image34.pn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1.jpe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2.pn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jpeg"/><Relationship Id="rId12"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slide" Target="slide21.xml"/><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8.png"/><Relationship Id="rId7" Type="http://schemas.openxmlformats.org/officeDocument/2006/relationships/image" Target="../media/image52.jpeg"/><Relationship Id="rId12" Type="http://schemas.microsoft.com/office/2007/relationships/hdphoto" Target="../media/hdphoto1.wdp"/><Relationship Id="rId2" Type="http://schemas.openxmlformats.org/officeDocument/2006/relationships/notesSlide" Target="../notesSlides/notesSlide21.xml"/><Relationship Id="rId16"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png"/><Relationship Id="rId5" Type="http://schemas.openxmlformats.org/officeDocument/2006/relationships/image" Target="../media/image50.jpeg"/><Relationship Id="rId15" Type="http://schemas.openxmlformats.org/officeDocument/2006/relationships/image" Target="../media/image59.png"/><Relationship Id="rId10" Type="http://schemas.microsoft.com/office/2007/relationships/hdphoto" Target="../media/hdphoto5.wdp"/><Relationship Id="rId4" Type="http://schemas.openxmlformats.org/officeDocument/2006/relationships/image" Target="../media/image49.svg"/><Relationship Id="rId9" Type="http://schemas.openxmlformats.org/officeDocument/2006/relationships/image" Target="../media/image56.png"/><Relationship Id="rId14" Type="http://schemas.openxmlformats.org/officeDocument/2006/relationships/image" Target="../media/image58.sv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10" Type="http://schemas.openxmlformats.org/officeDocument/2006/relationships/image" Target="../media/image51.jpeg"/><Relationship Id="rId4" Type="http://schemas.openxmlformats.org/officeDocument/2006/relationships/image" Target="../media/image62.pn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emf"/></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1.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1.png"/><Relationship Id="rId7"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6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1.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7.png"/><Relationship Id="rId18" Type="http://schemas.openxmlformats.org/officeDocument/2006/relationships/image" Target="../media/image100.svg"/><Relationship Id="rId3" Type="http://schemas.openxmlformats.org/officeDocument/2006/relationships/image" Target="../media/image13.png"/><Relationship Id="rId7" Type="http://schemas.openxmlformats.org/officeDocument/2006/relationships/image" Target="../media/image10.png"/><Relationship Id="rId12" Type="http://schemas.microsoft.com/office/2007/relationships/hdphoto" Target="../media/hdphoto8.wdp"/><Relationship Id="rId17" Type="http://schemas.openxmlformats.org/officeDocument/2006/relationships/image" Target="../media/image99.png"/><Relationship Id="rId2" Type="http://schemas.openxmlformats.org/officeDocument/2006/relationships/notesSlide" Target="../notesSlides/notesSlide31.xml"/><Relationship Id="rId16" Type="http://schemas.microsoft.com/office/2007/relationships/hdphoto" Target="../media/hdphoto10.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96.png"/><Relationship Id="rId5" Type="http://schemas.openxmlformats.org/officeDocument/2006/relationships/image" Target="../media/image9.png"/><Relationship Id="rId15" Type="http://schemas.openxmlformats.org/officeDocument/2006/relationships/image" Target="../media/image98.png"/><Relationship Id="rId10" Type="http://schemas.microsoft.com/office/2007/relationships/hdphoto" Target="../media/hdphoto7.wdp"/><Relationship Id="rId19" Type="http://schemas.openxmlformats.org/officeDocument/2006/relationships/image" Target="../media/image21.jpg"/><Relationship Id="rId4" Type="http://schemas.openxmlformats.org/officeDocument/2006/relationships/image" Target="../media/image14.png"/><Relationship Id="rId9" Type="http://schemas.openxmlformats.org/officeDocument/2006/relationships/image" Target="../media/image95.png"/><Relationship Id="rId14" Type="http://schemas.microsoft.com/office/2007/relationships/hdphoto" Target="../media/hdphoto9.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1.wdp"/><Relationship Id="rId7" Type="http://schemas.openxmlformats.org/officeDocument/2006/relationships/image" Target="../media/image12.sv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5.wdp"/><Relationship Id="rId10" Type="http://schemas.microsoft.com/office/2007/relationships/hdphoto" Target="../media/hdphoto12.wdp"/><Relationship Id="rId4" Type="http://schemas.openxmlformats.org/officeDocument/2006/relationships/image" Target="../media/image56.png"/><Relationship Id="rId9"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3.wdp"/><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1</a:t>
            </a:fld>
            <a:endParaRPr lang="en-DE"/>
          </a:p>
        </p:txBody>
      </p:sp>
      <p:pic>
        <p:nvPicPr>
          <p:cNvPr id="8" name="Picture 7">
            <a:extLst>
              <a:ext uri="{FF2B5EF4-FFF2-40B4-BE49-F238E27FC236}">
                <a16:creationId xmlns:a16="http://schemas.microsoft.com/office/drawing/2014/main" id="{4F2E4D09-3E6F-4F8C-A6CB-576BC04CAF3D}"/>
              </a:ext>
            </a:extLst>
          </p:cNvPr>
          <p:cNvPicPr>
            <a:picLocks noChangeAspect="1"/>
          </p:cNvPicPr>
          <p:nvPr/>
        </p:nvPicPr>
        <p:blipFill>
          <a:blip r:embed="rId3"/>
          <a:stretch>
            <a:fillRect/>
          </a:stretch>
        </p:blipFill>
        <p:spPr>
          <a:xfrm>
            <a:off x="45992" y="16934"/>
            <a:ext cx="2540905" cy="875679"/>
          </a:xfrm>
          <a:prstGeom prst="rect">
            <a:avLst/>
          </a:prstGeom>
        </p:spPr>
      </p:pic>
      <p:sp>
        <p:nvSpPr>
          <p:cNvPr id="9" name="TextBox 8">
            <a:extLst>
              <a:ext uri="{FF2B5EF4-FFF2-40B4-BE49-F238E27FC236}">
                <a16:creationId xmlns:a16="http://schemas.microsoft.com/office/drawing/2014/main" id="{E9AFC34D-6B54-4FAA-8923-C7C989408F54}"/>
              </a:ext>
            </a:extLst>
          </p:cNvPr>
          <p:cNvSpPr txBox="1"/>
          <p:nvPr/>
        </p:nvSpPr>
        <p:spPr>
          <a:xfrm>
            <a:off x="946390" y="1388044"/>
            <a:ext cx="10531236"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p>
        </p:txBody>
      </p:sp>
      <p:pic>
        <p:nvPicPr>
          <p:cNvPr id="10" name="Picture 9">
            <a:extLst>
              <a:ext uri="{FF2B5EF4-FFF2-40B4-BE49-F238E27FC236}">
                <a16:creationId xmlns:a16="http://schemas.microsoft.com/office/drawing/2014/main" id="{A057FE8D-14EA-42B0-9A4A-318FBB4AA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sp>
        <p:nvSpPr>
          <p:cNvPr id="11" name="TextBox 10">
            <a:extLst>
              <a:ext uri="{FF2B5EF4-FFF2-40B4-BE49-F238E27FC236}">
                <a16:creationId xmlns:a16="http://schemas.microsoft.com/office/drawing/2014/main" id="{BD88F404-3289-46EE-9157-FD5C4E267B04}"/>
              </a:ext>
            </a:extLst>
          </p:cNvPr>
          <p:cNvSpPr txBox="1"/>
          <p:nvPr/>
        </p:nvSpPr>
        <p:spPr>
          <a:xfrm>
            <a:off x="1497954" y="3078757"/>
            <a:ext cx="9005455" cy="1077218"/>
          </a:xfrm>
          <a:prstGeom prst="rect">
            <a:avLst/>
          </a:prstGeom>
          <a:noFill/>
        </p:spPr>
        <p:txBody>
          <a:bodyPr wrap="square">
            <a:spAutoFit/>
          </a:bodyPr>
          <a:lstStyle/>
          <a:p>
            <a:pPr algn="ctr"/>
            <a:r>
              <a:rPr lang="en-US" sz="3200" dirty="0">
                <a:latin typeface="Georgia" panose="02040502050405020303" pitchFamily="18" charset="0"/>
              </a:rPr>
              <a:t>Master’s Thesis Defense</a:t>
            </a:r>
          </a:p>
          <a:p>
            <a:pPr algn="ctr"/>
            <a:r>
              <a:rPr lang="en-US" sz="3200" dirty="0">
                <a:latin typeface="Georgia" panose="02040502050405020303" pitchFamily="18" charset="0"/>
              </a:rPr>
              <a:t>Vishal Kannan</a:t>
            </a:r>
          </a:p>
        </p:txBody>
      </p:sp>
      <p:sp>
        <p:nvSpPr>
          <p:cNvPr id="12" name="TextBox 11">
            <a:extLst>
              <a:ext uri="{FF2B5EF4-FFF2-40B4-BE49-F238E27FC236}">
                <a16:creationId xmlns:a16="http://schemas.microsoft.com/office/drawing/2014/main" id="{DA65813E-3C27-4694-96C8-4DC86458788A}"/>
              </a:ext>
            </a:extLst>
          </p:cNvPr>
          <p:cNvSpPr txBox="1"/>
          <p:nvPr/>
        </p:nvSpPr>
        <p:spPr>
          <a:xfrm>
            <a:off x="1497954" y="4431793"/>
            <a:ext cx="9005455" cy="523220"/>
          </a:xfrm>
          <a:prstGeom prst="rect">
            <a:avLst/>
          </a:prstGeom>
          <a:noFill/>
        </p:spPr>
        <p:txBody>
          <a:bodyPr wrap="square">
            <a:spAutoFit/>
          </a:bodyPr>
          <a:lstStyle/>
          <a:p>
            <a:pPr algn="ctr"/>
            <a:r>
              <a:rPr lang="en-US" sz="2800" dirty="0">
                <a:latin typeface="Georgia" panose="02040502050405020303" pitchFamily="18" charset="0"/>
              </a:rPr>
              <a:t>Supervisor: Prof. Dr. Max Happel</a:t>
            </a:r>
          </a:p>
        </p:txBody>
      </p:sp>
      <p:pic>
        <p:nvPicPr>
          <p:cNvPr id="14" name="Picture 13">
            <a:extLst>
              <a:ext uri="{FF2B5EF4-FFF2-40B4-BE49-F238E27FC236}">
                <a16:creationId xmlns:a16="http://schemas.microsoft.com/office/drawing/2014/main" id="{6B713D36-AA5B-4A47-8A54-4F10F1E78D73}"/>
              </a:ext>
            </a:extLst>
          </p:cNvPr>
          <p:cNvPicPr>
            <a:picLocks noChangeAspect="1"/>
          </p:cNvPicPr>
          <p:nvPr/>
        </p:nvPicPr>
        <p:blipFill>
          <a:blip r:embed="rId5"/>
          <a:stretch>
            <a:fillRect/>
          </a:stretch>
        </p:blipFill>
        <p:spPr>
          <a:xfrm>
            <a:off x="10569659" y="6358885"/>
            <a:ext cx="1568282" cy="362590"/>
          </a:xfrm>
          <a:prstGeom prst="rect">
            <a:avLst/>
          </a:prstGeom>
        </p:spPr>
      </p:pic>
      <p:pic>
        <p:nvPicPr>
          <p:cNvPr id="16" name="Picture 15">
            <a:extLst>
              <a:ext uri="{FF2B5EF4-FFF2-40B4-BE49-F238E27FC236}">
                <a16:creationId xmlns:a16="http://schemas.microsoft.com/office/drawing/2014/main" id="{6DA75771-8FBD-4505-B4E0-DDA9359F0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52" y="5549900"/>
            <a:ext cx="1666875" cy="1171575"/>
          </a:xfrm>
          <a:prstGeom prst="rect">
            <a:avLst/>
          </a:prstGeom>
        </p:spPr>
      </p:pic>
      <p:sp>
        <p:nvSpPr>
          <p:cNvPr id="13" name="TextBox 12">
            <a:extLst>
              <a:ext uri="{FF2B5EF4-FFF2-40B4-BE49-F238E27FC236}">
                <a16:creationId xmlns:a16="http://schemas.microsoft.com/office/drawing/2014/main" id="{9BF520BE-BDD2-47AF-8247-A9CF982F6C7A}"/>
              </a:ext>
            </a:extLst>
          </p:cNvPr>
          <p:cNvSpPr txBox="1"/>
          <p:nvPr/>
        </p:nvSpPr>
        <p:spPr>
          <a:xfrm>
            <a:off x="1304135" y="5338583"/>
            <a:ext cx="9005455" cy="1200329"/>
          </a:xfrm>
          <a:prstGeom prst="rect">
            <a:avLst/>
          </a:prstGeom>
          <a:noFill/>
        </p:spPr>
        <p:txBody>
          <a:bodyPr wrap="square">
            <a:spAutoFit/>
          </a:bodyPr>
          <a:lstStyle/>
          <a:p>
            <a:pPr algn="ctr"/>
            <a:r>
              <a:rPr lang="en-US" sz="2400" dirty="0">
                <a:latin typeface="Georgia" panose="02040502050405020303" pitchFamily="18" charset="0"/>
              </a:rPr>
              <a:t>Examiners</a:t>
            </a:r>
          </a:p>
          <a:p>
            <a:pPr marL="457200" indent="-457200" algn="ctr">
              <a:buAutoNum type="arabicPeriod"/>
            </a:pPr>
            <a:r>
              <a:rPr lang="en-US" sz="2400" dirty="0">
                <a:latin typeface="Georgia" panose="02040502050405020303" pitchFamily="18" charset="0"/>
              </a:rPr>
              <a:t>Prof. Dr. Max Happel</a:t>
            </a:r>
          </a:p>
          <a:p>
            <a:pPr marL="457200" indent="-457200" algn="ctr">
              <a:buAutoNum type="arabicPeriod"/>
            </a:pPr>
            <a:r>
              <a:rPr lang="en-US" sz="2400" dirty="0">
                <a:latin typeface="Georgia" panose="02040502050405020303" pitchFamily="18" charset="0"/>
              </a:rPr>
              <a:t>Prof. Dr. Frank Ohl</a:t>
            </a:r>
          </a:p>
        </p:txBody>
      </p:sp>
    </p:spTree>
    <p:extLst>
      <p:ext uri="{BB962C8B-B14F-4D97-AF65-F5344CB8AC3E}">
        <p14:creationId xmlns:p14="http://schemas.microsoft.com/office/powerpoint/2010/main" val="169570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2/17/24 10:07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10</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3238500"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Tree>
    <p:extLst>
      <p:ext uri="{BB962C8B-B14F-4D97-AF65-F5344CB8AC3E}">
        <p14:creationId xmlns:p14="http://schemas.microsoft.com/office/powerpoint/2010/main" val="26666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5F29C2C2-139F-4A9A-B500-99076F1413A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2/17/24 10:07 AM</a:t>
            </a:fld>
            <a:endParaRPr lang="en-DE"/>
          </a:p>
        </p:txBody>
      </p:sp>
      <p:sp>
        <p:nvSpPr>
          <p:cNvPr id="13" name="Slide Number Placeholder 12">
            <a:extLst>
              <a:ext uri="{FF2B5EF4-FFF2-40B4-BE49-F238E27FC236}">
                <a16:creationId xmlns:a16="http://schemas.microsoft.com/office/drawing/2014/main" id="{25AF27BB-A091-4F2A-9CEC-AD9C73198F0E}"/>
              </a:ext>
            </a:extLst>
          </p:cNvPr>
          <p:cNvSpPr>
            <a:spLocks noGrp="1"/>
          </p:cNvSpPr>
          <p:nvPr>
            <p:ph type="sldNum" sz="quarter" idx="12"/>
          </p:nvPr>
        </p:nvSpPr>
        <p:spPr/>
        <p:txBody>
          <a:bodyPr/>
          <a:lstStyle/>
          <a:p>
            <a:fld id="{8D002933-DA69-4593-A8BE-46BA8199777B}" type="slidenum">
              <a:rPr lang="en-DE" smtClean="0"/>
              <a:t>11</a:t>
            </a:fld>
            <a:endParaRPr lang="en-DE"/>
          </a:p>
        </p:txBody>
      </p:sp>
      <p:sp>
        <p:nvSpPr>
          <p:cNvPr id="3" name="Rectangle: Rounded Corners 2">
            <a:extLst>
              <a:ext uri="{FF2B5EF4-FFF2-40B4-BE49-F238E27FC236}">
                <a16:creationId xmlns:a16="http://schemas.microsoft.com/office/drawing/2014/main" id="{DAFF91D0-4C32-45A3-9F5E-CEA640A8AAA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5DE67B47-0850-44AA-8388-15E918FB2A35}"/>
              </a:ext>
            </a:extLst>
          </p:cNvPr>
          <p:cNvSpPr/>
          <p:nvPr/>
        </p:nvSpPr>
        <p:spPr>
          <a:xfrm>
            <a:off x="3146946" y="-2351"/>
            <a:ext cx="3238500"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435FEDFB-658F-4DCD-B754-11BC450C69D1}"/>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C82C830B-A3B5-41C8-91DA-4F7C94D1DD97}"/>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B17C2C4D-6FD5-4F10-A268-5A7664A8362C}"/>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74B21B5D-FFC5-47AD-87BD-3AB77F632F0A}"/>
              </a:ext>
            </a:extLst>
          </p:cNvPr>
          <p:cNvSpPr txBox="1"/>
          <p:nvPr/>
        </p:nvSpPr>
        <p:spPr>
          <a:xfrm>
            <a:off x="7478963" y="4061039"/>
            <a:ext cx="4279900" cy="1200329"/>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15798F38-9E8A-4F49-B4F0-2E774AC64F9F}"/>
              </a:ext>
            </a:extLst>
          </p:cNvPr>
          <p:cNvPicPr>
            <a:picLocks noChangeAspect="1"/>
          </p:cNvPicPr>
          <p:nvPr/>
        </p:nvPicPr>
        <p:blipFill>
          <a:blip r:embed="rId3"/>
          <a:stretch>
            <a:fillRect/>
          </a:stretch>
        </p:blipFill>
        <p:spPr>
          <a:xfrm>
            <a:off x="7180083" y="1613429"/>
            <a:ext cx="4457748" cy="2101864"/>
          </a:xfrm>
          <a:prstGeom prst="rect">
            <a:avLst/>
          </a:prstGeom>
        </p:spPr>
      </p:pic>
    </p:spTree>
    <p:extLst>
      <p:ext uri="{BB962C8B-B14F-4D97-AF65-F5344CB8AC3E}">
        <p14:creationId xmlns:p14="http://schemas.microsoft.com/office/powerpoint/2010/main" val="3020306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0572D532-2B4D-576C-7BFE-B08FDB4BD91B}"/>
            </a:ext>
          </a:extLst>
        </p:cNvPr>
        <p:cNvGrpSpPr/>
        <p:nvPr/>
      </p:nvGrpSpPr>
      <p:grpSpPr>
        <a:xfrm>
          <a:off x="0" y="0"/>
          <a:ext cx="0" cy="0"/>
          <a:chOff x="0" y="0"/>
          <a:chExt cx="0" cy="0"/>
        </a:xfrm>
      </p:grpSpPr>
      <p:sp>
        <p:nvSpPr>
          <p:cNvPr id="12" name="Date Placeholder 11">
            <a:extLst>
              <a:ext uri="{FF2B5EF4-FFF2-40B4-BE49-F238E27FC236}">
                <a16:creationId xmlns:a16="http://schemas.microsoft.com/office/drawing/2014/main" id="{475D48AD-AB4F-2A9D-F0A1-ADAEC7A2CCC9}"/>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2/18/24 11:14 AM</a:t>
            </a:fld>
            <a:endParaRPr lang="en-DE"/>
          </a:p>
        </p:txBody>
      </p:sp>
      <p:sp>
        <p:nvSpPr>
          <p:cNvPr id="13" name="Slide Number Placeholder 12">
            <a:extLst>
              <a:ext uri="{FF2B5EF4-FFF2-40B4-BE49-F238E27FC236}">
                <a16:creationId xmlns:a16="http://schemas.microsoft.com/office/drawing/2014/main" id="{EB5074B0-5334-3BBB-6B8F-23F09E3DC40E}"/>
              </a:ext>
            </a:extLst>
          </p:cNvPr>
          <p:cNvSpPr>
            <a:spLocks noGrp="1"/>
          </p:cNvSpPr>
          <p:nvPr>
            <p:ph type="sldNum" sz="quarter" idx="12"/>
          </p:nvPr>
        </p:nvSpPr>
        <p:spPr/>
        <p:txBody>
          <a:bodyPr/>
          <a:lstStyle/>
          <a:p>
            <a:fld id="{8D002933-DA69-4593-A8BE-46BA8199777B}" type="slidenum">
              <a:rPr lang="en-DE" smtClean="0"/>
              <a:t>12</a:t>
            </a:fld>
            <a:endParaRPr lang="en-DE"/>
          </a:p>
        </p:txBody>
      </p:sp>
      <p:sp>
        <p:nvSpPr>
          <p:cNvPr id="3" name="Rectangle: Rounded Corners 2">
            <a:extLst>
              <a:ext uri="{FF2B5EF4-FFF2-40B4-BE49-F238E27FC236}">
                <a16:creationId xmlns:a16="http://schemas.microsoft.com/office/drawing/2014/main" id="{376F71F5-4C15-4E77-9710-FA51F409412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7476120B-05D6-DED8-FC38-5E8EDBF27AA4}"/>
              </a:ext>
            </a:extLst>
          </p:cNvPr>
          <p:cNvSpPr/>
          <p:nvPr/>
        </p:nvSpPr>
        <p:spPr>
          <a:xfrm>
            <a:off x="3146946" y="-2351"/>
            <a:ext cx="5674372"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E5F3DF35-2813-7CDC-9B8A-F7D8FD669954}"/>
              </a:ext>
            </a:extLst>
          </p:cNvPr>
          <p:cNvSpPr/>
          <p:nvPr/>
        </p:nvSpPr>
        <p:spPr>
          <a:xfrm>
            <a:off x="1758760" y="-2351"/>
            <a:ext cx="3238500"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8E16AE5D-EAD0-E995-61B1-3207FAE90301}"/>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C831FA02-CC76-D335-5BF3-E0F15FF5E313}"/>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43E370C9-A118-B7C8-4A6F-D4D4DD4A9E94}"/>
              </a:ext>
            </a:extLst>
          </p:cNvPr>
          <p:cNvSpPr txBox="1"/>
          <p:nvPr/>
        </p:nvSpPr>
        <p:spPr>
          <a:xfrm>
            <a:off x="8953500" y="3432472"/>
            <a:ext cx="32385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5BEA1A97-F72F-9D1A-A896-51C39065D14C}"/>
              </a:ext>
            </a:extLst>
          </p:cNvPr>
          <p:cNvPicPr>
            <a:picLocks noChangeAspect="1"/>
          </p:cNvPicPr>
          <p:nvPr/>
        </p:nvPicPr>
        <p:blipFill>
          <a:blip r:embed="rId3"/>
          <a:stretch>
            <a:fillRect/>
          </a:stretch>
        </p:blipFill>
        <p:spPr>
          <a:xfrm>
            <a:off x="8806661" y="1513860"/>
            <a:ext cx="3253157" cy="1533890"/>
          </a:xfrm>
          <a:prstGeom prst="rect">
            <a:avLst/>
          </a:prstGeom>
        </p:spPr>
      </p:pic>
      <p:pic>
        <p:nvPicPr>
          <p:cNvPr id="4" name="Picture 3">
            <a:extLst>
              <a:ext uri="{FF2B5EF4-FFF2-40B4-BE49-F238E27FC236}">
                <a16:creationId xmlns:a16="http://schemas.microsoft.com/office/drawing/2014/main" id="{2010C857-B737-F311-6101-9DF8150D5B83}"/>
              </a:ext>
            </a:extLst>
          </p:cNvPr>
          <p:cNvPicPr>
            <a:picLocks noChangeAspect="1"/>
          </p:cNvPicPr>
          <p:nvPr/>
        </p:nvPicPr>
        <p:blipFill>
          <a:blip r:embed="rId4"/>
          <a:stretch>
            <a:fillRect/>
          </a:stretch>
        </p:blipFill>
        <p:spPr>
          <a:xfrm>
            <a:off x="5232283" y="1372423"/>
            <a:ext cx="3206774" cy="1816765"/>
          </a:xfrm>
          <a:prstGeom prst="rect">
            <a:avLst/>
          </a:prstGeom>
        </p:spPr>
      </p:pic>
      <p:grpSp>
        <p:nvGrpSpPr>
          <p:cNvPr id="6" name="Group 5">
            <a:extLst>
              <a:ext uri="{FF2B5EF4-FFF2-40B4-BE49-F238E27FC236}">
                <a16:creationId xmlns:a16="http://schemas.microsoft.com/office/drawing/2014/main" id="{20E63C7A-FE7E-B560-36B9-DAA621677BEA}"/>
              </a:ext>
            </a:extLst>
          </p:cNvPr>
          <p:cNvGrpSpPr/>
          <p:nvPr/>
        </p:nvGrpSpPr>
        <p:grpSpPr>
          <a:xfrm>
            <a:off x="5556341" y="3528155"/>
            <a:ext cx="2691239" cy="1200329"/>
            <a:chOff x="5556341" y="3528155"/>
            <a:chExt cx="2691239" cy="1200329"/>
          </a:xfrm>
        </p:grpSpPr>
        <p:sp>
          <p:nvSpPr>
            <p:cNvPr id="2" name="TextBox 1">
              <a:extLst>
                <a:ext uri="{FF2B5EF4-FFF2-40B4-BE49-F238E27FC236}">
                  <a16:creationId xmlns:a16="http://schemas.microsoft.com/office/drawing/2014/main" id="{BA49F9D0-9675-064F-2A37-BF413A85842C}"/>
                </a:ext>
              </a:extLst>
            </p:cNvPr>
            <p:cNvSpPr txBox="1"/>
            <p:nvPr/>
          </p:nvSpPr>
          <p:spPr>
            <a:xfrm>
              <a:off x="5556341" y="3528155"/>
              <a:ext cx="2691239" cy="1200329"/>
            </a:xfrm>
            <a:prstGeom prst="rect">
              <a:avLst/>
            </a:prstGeom>
            <a:noFill/>
          </p:spPr>
          <p:txBody>
            <a:bodyPr wrap="square">
              <a:spAutoFit/>
            </a:bodyPr>
            <a:lstStyle/>
            <a:p>
              <a:pPr algn="ctr"/>
              <a:r>
                <a:rPr lang="en-US" sz="2400" dirty="0">
                  <a:solidFill>
                    <a:schemeClr val="tx1"/>
                  </a:solidFill>
                </a:rPr>
                <a:t> frontal activity before an exploratory decision</a:t>
              </a:r>
            </a:p>
          </p:txBody>
        </p:sp>
        <p:sp>
          <p:nvSpPr>
            <p:cNvPr id="5" name="Arrow: Down 4">
              <a:extLst>
                <a:ext uri="{FF2B5EF4-FFF2-40B4-BE49-F238E27FC236}">
                  <a16:creationId xmlns:a16="http://schemas.microsoft.com/office/drawing/2014/main" id="{E258770F-62C4-EC38-D01A-26E96D010DF7}"/>
                </a:ext>
              </a:extLst>
            </p:cNvPr>
            <p:cNvSpPr/>
            <p:nvPr/>
          </p:nvSpPr>
          <p:spPr>
            <a:xfrm rot="10800000">
              <a:off x="5774727" y="3547769"/>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130132933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849BBF1-25AD-6E46-18D0-DA47038CB081}"/>
            </a:ext>
          </a:extLst>
        </p:cNvPr>
        <p:cNvGrpSpPr/>
        <p:nvPr/>
      </p:nvGrpSpPr>
      <p:grpSpPr>
        <a:xfrm>
          <a:off x="0" y="0"/>
          <a:ext cx="0" cy="0"/>
          <a:chOff x="0" y="0"/>
          <a:chExt cx="0" cy="0"/>
        </a:xfrm>
      </p:grpSpPr>
      <p:sp>
        <p:nvSpPr>
          <p:cNvPr id="12" name="Date Placeholder 11">
            <a:extLst>
              <a:ext uri="{FF2B5EF4-FFF2-40B4-BE49-F238E27FC236}">
                <a16:creationId xmlns:a16="http://schemas.microsoft.com/office/drawing/2014/main" id="{3EB0D932-78A8-841E-34A7-03D0293234B0}"/>
              </a:ext>
            </a:extLst>
          </p:cNvPr>
          <p:cNvSpPr>
            <a:spLocks noGrp="1"/>
          </p:cNvSpPr>
          <p:nvPr>
            <p:ph type="dt" sz="half" idx="10"/>
          </p:nvPr>
        </p:nvSpPr>
        <p:spPr>
          <a:xfrm>
            <a:off x="2824517" y="6356352"/>
            <a:ext cx="2743200" cy="365125"/>
          </a:xfrm>
        </p:spPr>
        <p:txBody>
          <a:bodyPr/>
          <a:lstStyle/>
          <a:p>
            <a:fld id="{6F12B152-26D9-4E8F-98E8-4C5235F145DB}" type="datetime8">
              <a:rPr lang="en-DE" smtClean="0"/>
              <a:t>2/18/24 11:15 AM</a:t>
            </a:fld>
            <a:endParaRPr lang="en-DE"/>
          </a:p>
        </p:txBody>
      </p:sp>
      <p:sp>
        <p:nvSpPr>
          <p:cNvPr id="13" name="Slide Number Placeholder 12">
            <a:extLst>
              <a:ext uri="{FF2B5EF4-FFF2-40B4-BE49-F238E27FC236}">
                <a16:creationId xmlns:a16="http://schemas.microsoft.com/office/drawing/2014/main" id="{D4D1BFFE-F7C9-0247-2DB6-3A5F0DB64D79}"/>
              </a:ext>
            </a:extLst>
          </p:cNvPr>
          <p:cNvSpPr>
            <a:spLocks noGrp="1"/>
          </p:cNvSpPr>
          <p:nvPr>
            <p:ph type="sldNum" sz="quarter" idx="12"/>
          </p:nvPr>
        </p:nvSpPr>
        <p:spPr/>
        <p:txBody>
          <a:bodyPr/>
          <a:lstStyle/>
          <a:p>
            <a:fld id="{8D002933-DA69-4593-A8BE-46BA8199777B}" type="slidenum">
              <a:rPr lang="en-DE" smtClean="0"/>
              <a:t>13</a:t>
            </a:fld>
            <a:endParaRPr lang="en-DE"/>
          </a:p>
        </p:txBody>
      </p:sp>
      <p:sp>
        <p:nvSpPr>
          <p:cNvPr id="3" name="Rectangle: Rounded Corners 2">
            <a:extLst>
              <a:ext uri="{FF2B5EF4-FFF2-40B4-BE49-F238E27FC236}">
                <a16:creationId xmlns:a16="http://schemas.microsoft.com/office/drawing/2014/main" id="{C6FE639A-57E4-BD69-3EC3-51233333A03F}"/>
              </a:ext>
            </a:extLst>
          </p:cNvPr>
          <p:cNvSpPr/>
          <p:nvPr/>
        </p:nvSpPr>
        <p:spPr>
          <a:xfrm>
            <a:off x="4476749" y="22025"/>
            <a:ext cx="7699046" cy="6806466"/>
          </a:xfrm>
          <a:prstGeom prst="roundRect">
            <a:avLst>
              <a:gd name="adj" fmla="val 6471"/>
            </a:avLst>
          </a:prstGeom>
          <a:solidFill>
            <a:srgbClr val="F8D1B6"/>
          </a:solidFill>
          <a:ln>
            <a:solidFill>
              <a:srgbClr val="F8D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Rectangle: Rounded Corners 15">
            <a:extLst>
              <a:ext uri="{FF2B5EF4-FFF2-40B4-BE49-F238E27FC236}">
                <a16:creationId xmlns:a16="http://schemas.microsoft.com/office/drawing/2014/main" id="{F231A275-1F53-B1FC-A73D-BD74326B9924}"/>
              </a:ext>
            </a:extLst>
          </p:cNvPr>
          <p:cNvSpPr/>
          <p:nvPr/>
        </p:nvSpPr>
        <p:spPr>
          <a:xfrm>
            <a:off x="3146946" y="-2351"/>
            <a:ext cx="5674372" cy="6850514"/>
          </a:xfrm>
          <a:prstGeom prst="roundRect">
            <a:avLst>
              <a:gd name="adj" fmla="val 6471"/>
            </a:avLst>
          </a:prstGeom>
          <a:solidFill>
            <a:schemeClr val="accent2">
              <a:lumMod val="40000"/>
              <a:lumOff val="60000"/>
            </a:schemeClr>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Rectangle: Rounded Corners 16">
            <a:extLst>
              <a:ext uri="{FF2B5EF4-FFF2-40B4-BE49-F238E27FC236}">
                <a16:creationId xmlns:a16="http://schemas.microsoft.com/office/drawing/2014/main" id="{0E57B18E-A344-110F-BAEA-F177E85B54DE}"/>
              </a:ext>
            </a:extLst>
          </p:cNvPr>
          <p:cNvSpPr/>
          <p:nvPr/>
        </p:nvSpPr>
        <p:spPr>
          <a:xfrm>
            <a:off x="1758760" y="-2351"/>
            <a:ext cx="4318474" cy="6850514"/>
          </a:xfrm>
          <a:prstGeom prst="roundRect">
            <a:avLst>
              <a:gd name="adj" fmla="val 6471"/>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Rectangle: Rounded Corners 19">
            <a:extLst>
              <a:ext uri="{FF2B5EF4-FFF2-40B4-BE49-F238E27FC236}">
                <a16:creationId xmlns:a16="http://schemas.microsoft.com/office/drawing/2014/main" id="{A88D0882-A342-9646-7856-3459260CB553}"/>
              </a:ext>
            </a:extLst>
          </p:cNvPr>
          <p:cNvSpPr/>
          <p:nvPr/>
        </p:nvSpPr>
        <p:spPr>
          <a:xfrm>
            <a:off x="16205" y="1"/>
            <a:ext cx="3238500" cy="6828490"/>
          </a:xfrm>
          <a:prstGeom prst="roundRect">
            <a:avLst>
              <a:gd name="adj" fmla="val 6471"/>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965F0957-1562-9E32-7E7D-50262475328D}"/>
              </a:ext>
            </a:extLst>
          </p:cNvPr>
          <p:cNvSpPr txBox="1"/>
          <p:nvPr/>
        </p:nvSpPr>
        <p:spPr>
          <a:xfrm>
            <a:off x="409904" y="3130518"/>
            <a:ext cx="2451102" cy="584775"/>
          </a:xfrm>
          <a:prstGeom prst="rect">
            <a:avLst/>
          </a:prstGeom>
          <a:noFill/>
        </p:spPr>
        <p:txBody>
          <a:bodyPr wrap="square">
            <a:spAutoFit/>
          </a:bodyPr>
          <a:lstStyle/>
          <a:p>
            <a:r>
              <a:rPr lang="en-US" sz="3200" b="1" dirty="0">
                <a:latin typeface="Georgia" panose="02040502050405020303" pitchFamily="18" charset="0"/>
              </a:rPr>
              <a:t>Objectives</a:t>
            </a:r>
            <a:endParaRPr lang="en-DE" b="1" dirty="0"/>
          </a:p>
        </p:txBody>
      </p:sp>
      <p:sp>
        <p:nvSpPr>
          <p:cNvPr id="10" name="TextBox 9">
            <a:extLst>
              <a:ext uri="{FF2B5EF4-FFF2-40B4-BE49-F238E27FC236}">
                <a16:creationId xmlns:a16="http://schemas.microsoft.com/office/drawing/2014/main" id="{0D4E85B5-D569-27FC-53FB-9D63670E9673}"/>
              </a:ext>
            </a:extLst>
          </p:cNvPr>
          <p:cNvSpPr txBox="1"/>
          <p:nvPr/>
        </p:nvSpPr>
        <p:spPr>
          <a:xfrm>
            <a:off x="8953500" y="3432472"/>
            <a:ext cx="3238500" cy="1569660"/>
          </a:xfrm>
          <a:prstGeom prst="rect">
            <a:avLst/>
          </a:prstGeom>
          <a:noFill/>
        </p:spPr>
        <p:txBody>
          <a:bodyPr wrap="square">
            <a:spAutoFit/>
          </a:bodyPr>
          <a:lstStyle/>
          <a:p>
            <a:pPr algn="ctr"/>
            <a:r>
              <a:rPr lang="en-US" sz="2400" dirty="0">
                <a:solidFill>
                  <a:schemeClr val="tx1"/>
                </a:solidFill>
              </a:rPr>
              <a:t>Neuronal circuit functions in frontal cortex – exploitative vs explorative strategies</a:t>
            </a:r>
          </a:p>
        </p:txBody>
      </p:sp>
      <p:pic>
        <p:nvPicPr>
          <p:cNvPr id="23" name="Picture 22">
            <a:extLst>
              <a:ext uri="{FF2B5EF4-FFF2-40B4-BE49-F238E27FC236}">
                <a16:creationId xmlns:a16="http://schemas.microsoft.com/office/drawing/2014/main" id="{0FA93077-C91C-15B8-609C-8FF2FF037FD0}"/>
              </a:ext>
            </a:extLst>
          </p:cNvPr>
          <p:cNvPicPr>
            <a:picLocks noChangeAspect="1"/>
          </p:cNvPicPr>
          <p:nvPr/>
        </p:nvPicPr>
        <p:blipFill>
          <a:blip r:embed="rId3"/>
          <a:stretch>
            <a:fillRect/>
          </a:stretch>
        </p:blipFill>
        <p:spPr>
          <a:xfrm>
            <a:off x="8806661" y="1513860"/>
            <a:ext cx="3253157" cy="1533890"/>
          </a:xfrm>
          <a:prstGeom prst="rect">
            <a:avLst/>
          </a:prstGeom>
        </p:spPr>
      </p:pic>
      <p:pic>
        <p:nvPicPr>
          <p:cNvPr id="4" name="Picture 3">
            <a:extLst>
              <a:ext uri="{FF2B5EF4-FFF2-40B4-BE49-F238E27FC236}">
                <a16:creationId xmlns:a16="http://schemas.microsoft.com/office/drawing/2014/main" id="{7B595EC8-174B-75B9-27E6-985CE2496F14}"/>
              </a:ext>
            </a:extLst>
          </p:cNvPr>
          <p:cNvPicPr>
            <a:picLocks noChangeAspect="1"/>
          </p:cNvPicPr>
          <p:nvPr/>
        </p:nvPicPr>
        <p:blipFill>
          <a:blip r:embed="rId4"/>
          <a:stretch>
            <a:fillRect/>
          </a:stretch>
        </p:blipFill>
        <p:spPr>
          <a:xfrm>
            <a:off x="6288247" y="1613777"/>
            <a:ext cx="2486958" cy="1408961"/>
          </a:xfrm>
          <a:prstGeom prst="rect">
            <a:avLst/>
          </a:prstGeom>
        </p:spPr>
      </p:pic>
      <p:grpSp>
        <p:nvGrpSpPr>
          <p:cNvPr id="6" name="Group 5">
            <a:extLst>
              <a:ext uri="{FF2B5EF4-FFF2-40B4-BE49-F238E27FC236}">
                <a16:creationId xmlns:a16="http://schemas.microsoft.com/office/drawing/2014/main" id="{0EA9B385-5EA1-580C-A6FE-4B96C060A54E}"/>
              </a:ext>
            </a:extLst>
          </p:cNvPr>
          <p:cNvGrpSpPr/>
          <p:nvPr/>
        </p:nvGrpSpPr>
        <p:grpSpPr>
          <a:xfrm>
            <a:off x="6279525" y="3715293"/>
            <a:ext cx="2486958" cy="1200329"/>
            <a:chOff x="5556341" y="3528155"/>
            <a:chExt cx="2691239" cy="1200329"/>
          </a:xfrm>
        </p:grpSpPr>
        <p:sp>
          <p:nvSpPr>
            <p:cNvPr id="2" name="TextBox 1">
              <a:extLst>
                <a:ext uri="{FF2B5EF4-FFF2-40B4-BE49-F238E27FC236}">
                  <a16:creationId xmlns:a16="http://schemas.microsoft.com/office/drawing/2014/main" id="{0FA6A48D-9D93-A519-BDE0-B93D2C62560E}"/>
                </a:ext>
              </a:extLst>
            </p:cNvPr>
            <p:cNvSpPr txBox="1"/>
            <p:nvPr/>
          </p:nvSpPr>
          <p:spPr>
            <a:xfrm>
              <a:off x="5556341" y="3528155"/>
              <a:ext cx="2691239" cy="1200329"/>
            </a:xfrm>
            <a:prstGeom prst="rect">
              <a:avLst/>
            </a:prstGeom>
            <a:noFill/>
          </p:spPr>
          <p:txBody>
            <a:bodyPr wrap="square">
              <a:spAutoFit/>
            </a:bodyPr>
            <a:lstStyle/>
            <a:p>
              <a:pPr algn="ctr"/>
              <a:r>
                <a:rPr lang="en-US" sz="2400" dirty="0">
                  <a:solidFill>
                    <a:schemeClr val="tx1"/>
                  </a:solidFill>
                </a:rPr>
                <a:t> frontal activity before patch leaving decision</a:t>
              </a:r>
            </a:p>
          </p:txBody>
        </p:sp>
        <p:sp>
          <p:nvSpPr>
            <p:cNvPr id="5" name="Arrow: Down 4">
              <a:extLst>
                <a:ext uri="{FF2B5EF4-FFF2-40B4-BE49-F238E27FC236}">
                  <a16:creationId xmlns:a16="http://schemas.microsoft.com/office/drawing/2014/main" id="{F8086F43-D34A-0FEC-557F-46BD5468939A}"/>
                </a:ext>
              </a:extLst>
            </p:cNvPr>
            <p:cNvSpPr/>
            <p:nvPr/>
          </p:nvSpPr>
          <p:spPr>
            <a:xfrm rot="10800000">
              <a:off x="5722648" y="3579853"/>
              <a:ext cx="209405" cy="33504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grpSp>
      <p:sp>
        <p:nvSpPr>
          <p:cNvPr id="7" name="TextBox 6">
            <a:extLst>
              <a:ext uri="{FF2B5EF4-FFF2-40B4-BE49-F238E27FC236}">
                <a16:creationId xmlns:a16="http://schemas.microsoft.com/office/drawing/2014/main" id="{64EC968F-B777-876A-F441-A574D92FE660}"/>
              </a:ext>
            </a:extLst>
          </p:cNvPr>
          <p:cNvSpPr txBox="1"/>
          <p:nvPr/>
        </p:nvSpPr>
        <p:spPr>
          <a:xfrm>
            <a:off x="2482739" y="3838416"/>
            <a:ext cx="3539607" cy="830997"/>
          </a:xfrm>
          <a:prstGeom prst="rect">
            <a:avLst/>
          </a:prstGeom>
          <a:noFill/>
        </p:spPr>
        <p:txBody>
          <a:bodyPr wrap="square">
            <a:spAutoFit/>
          </a:bodyPr>
          <a:lstStyle/>
          <a:p>
            <a:pPr lvl="1" algn="ctr"/>
            <a:r>
              <a:rPr lang="en-US" sz="2400" dirty="0">
                <a:solidFill>
                  <a:schemeClr val="tx1"/>
                </a:solidFill>
              </a:rPr>
              <a:t>Layer-dependent processing</a:t>
            </a:r>
            <a:endParaRPr lang="en-DE" sz="2400" dirty="0">
              <a:solidFill>
                <a:schemeClr val="tx1"/>
              </a:solidFill>
            </a:endParaRPr>
          </a:p>
        </p:txBody>
      </p:sp>
      <p:pic>
        <p:nvPicPr>
          <p:cNvPr id="8" name="Picture 7">
            <a:extLst>
              <a:ext uri="{FF2B5EF4-FFF2-40B4-BE49-F238E27FC236}">
                <a16:creationId xmlns:a16="http://schemas.microsoft.com/office/drawing/2014/main" id="{8C3DE742-37B7-AEFF-4EF1-D16095D93E04}"/>
              </a:ext>
            </a:extLst>
          </p:cNvPr>
          <p:cNvPicPr>
            <a:picLocks noChangeAspect="1"/>
          </p:cNvPicPr>
          <p:nvPr/>
        </p:nvPicPr>
        <p:blipFill>
          <a:blip r:embed="rId5"/>
          <a:stretch>
            <a:fillRect/>
          </a:stretch>
        </p:blipFill>
        <p:spPr>
          <a:xfrm>
            <a:off x="3577693" y="1413896"/>
            <a:ext cx="2406439" cy="2176902"/>
          </a:xfrm>
          <a:prstGeom prst="rect">
            <a:avLst/>
          </a:prstGeom>
        </p:spPr>
      </p:pic>
    </p:spTree>
    <p:extLst>
      <p:ext uri="{BB962C8B-B14F-4D97-AF65-F5344CB8AC3E}">
        <p14:creationId xmlns:p14="http://schemas.microsoft.com/office/powerpoint/2010/main" val="167377001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47C-AE41-E39F-1E93-27E2671A0F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5252691-C716-4662-AB58-2AD56F9B23D2}"/>
              </a:ext>
            </a:extLst>
          </p:cNvPr>
          <p:cNvGrpSpPr/>
          <p:nvPr/>
        </p:nvGrpSpPr>
        <p:grpSpPr>
          <a:xfrm>
            <a:off x="-1" y="0"/>
            <a:ext cx="12192001" cy="737658"/>
            <a:chOff x="-1" y="0"/>
            <a:chExt cx="12192001" cy="737658"/>
          </a:xfrm>
        </p:grpSpPr>
        <p:sp>
          <p:nvSpPr>
            <p:cNvPr id="19" name="Rectangle 18">
              <a:extLst>
                <a:ext uri="{FF2B5EF4-FFF2-40B4-BE49-F238E27FC236}">
                  <a16:creationId xmlns:a16="http://schemas.microsoft.com/office/drawing/2014/main" id="{4ED1E480-E7D9-4A85-A7B0-C6ADB1AE2A0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76EBB39-A315-4589-A4C6-E6506D87D0BA}"/>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997673-6C83-EEE6-83D0-4C2EF83B4E3E}"/>
              </a:ext>
            </a:extLst>
          </p:cNvPr>
          <p:cNvSpPr>
            <a:spLocks noGrp="1"/>
          </p:cNvSpPr>
          <p:nvPr>
            <p:ph type="title"/>
          </p:nvPr>
        </p:nvSpPr>
        <p:spPr>
          <a:xfrm>
            <a:off x="40943" y="-355245"/>
            <a:ext cx="10515600" cy="1325563"/>
          </a:xfrm>
        </p:spPr>
        <p:txBody>
          <a:bodyPr/>
          <a:lstStyle/>
          <a:p>
            <a:r>
              <a:rPr lang="en-US" dirty="0">
                <a:latin typeface="Georgia" panose="02040502050405020303" pitchFamily="18" charset="0"/>
              </a:rPr>
              <a:t>The probabilistic foraging task</a:t>
            </a:r>
            <a:endParaRPr lang="en-DE" dirty="0">
              <a:latin typeface="Georgia" panose="02040502050405020303" pitchFamily="18" charset="0"/>
            </a:endParaRPr>
          </a:p>
        </p:txBody>
      </p:sp>
      <p:pic>
        <p:nvPicPr>
          <p:cNvPr id="4" name="Picture 3">
            <a:extLst>
              <a:ext uri="{FF2B5EF4-FFF2-40B4-BE49-F238E27FC236}">
                <a16:creationId xmlns:a16="http://schemas.microsoft.com/office/drawing/2014/main" id="{760AFA30-EAA7-25DC-77C4-84DBA77960B6}"/>
              </a:ext>
            </a:extLst>
          </p:cNvPr>
          <p:cNvPicPr>
            <a:picLocks noChangeAspect="1"/>
          </p:cNvPicPr>
          <p:nvPr/>
        </p:nvPicPr>
        <p:blipFill rotWithShape="1">
          <a:blip r:embed="rId5"/>
          <a:srcRect t="22290"/>
          <a:stretch/>
        </p:blipFill>
        <p:spPr>
          <a:xfrm>
            <a:off x="4898364" y="891968"/>
            <a:ext cx="5368956" cy="2168708"/>
          </a:xfrm>
          <a:prstGeom prst="rect">
            <a:avLst/>
          </a:prstGeom>
        </p:spPr>
      </p:pic>
      <p:pic>
        <p:nvPicPr>
          <p:cNvPr id="5" name="Picture 4">
            <a:extLst>
              <a:ext uri="{FF2B5EF4-FFF2-40B4-BE49-F238E27FC236}">
                <a16:creationId xmlns:a16="http://schemas.microsoft.com/office/drawing/2014/main" id="{1FEEFD97-3DCF-2936-DBB3-90A54E5DE4BF}"/>
              </a:ext>
            </a:extLst>
          </p:cNvPr>
          <p:cNvPicPr>
            <a:picLocks noChangeAspect="1"/>
          </p:cNvPicPr>
          <p:nvPr/>
        </p:nvPicPr>
        <p:blipFill rotWithShape="1">
          <a:blip r:embed="rId6"/>
          <a:srcRect l="18337"/>
          <a:stretch/>
        </p:blipFill>
        <p:spPr>
          <a:xfrm>
            <a:off x="353350" y="3205289"/>
            <a:ext cx="3499694" cy="3509098"/>
          </a:xfrm>
          <a:prstGeom prst="rect">
            <a:avLst/>
          </a:prstGeom>
        </p:spPr>
      </p:pic>
      <p:grpSp>
        <p:nvGrpSpPr>
          <p:cNvPr id="8" name="Group 7">
            <a:extLst>
              <a:ext uri="{FF2B5EF4-FFF2-40B4-BE49-F238E27FC236}">
                <a16:creationId xmlns:a16="http://schemas.microsoft.com/office/drawing/2014/main" id="{15CDB3B2-6EA1-57C7-E088-7CBA2B0230C3}"/>
              </a:ext>
            </a:extLst>
          </p:cNvPr>
          <p:cNvGrpSpPr/>
          <p:nvPr/>
        </p:nvGrpSpPr>
        <p:grpSpPr>
          <a:xfrm>
            <a:off x="4142282" y="3964274"/>
            <a:ext cx="2690141" cy="1198728"/>
            <a:chOff x="9294354" y="1467471"/>
            <a:chExt cx="2690141" cy="1198728"/>
          </a:xfrm>
        </p:grpSpPr>
        <p:pic>
          <p:nvPicPr>
            <p:cNvPr id="16" name="Graphic 15">
              <a:extLst>
                <a:ext uri="{FF2B5EF4-FFF2-40B4-BE49-F238E27FC236}">
                  <a16:creationId xmlns:a16="http://schemas.microsoft.com/office/drawing/2014/main" id="{E8B854DF-27CA-8323-8678-05B97B62FC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5150"/>
            <a:stretch/>
          </p:blipFill>
          <p:spPr>
            <a:xfrm>
              <a:off x="9294354" y="1467471"/>
              <a:ext cx="2690141" cy="1198728"/>
            </a:xfrm>
            <a:prstGeom prst="rect">
              <a:avLst/>
            </a:prstGeom>
          </p:spPr>
        </p:pic>
        <p:sp>
          <p:nvSpPr>
            <p:cNvPr id="6" name="TextBox 5">
              <a:extLst>
                <a:ext uri="{FF2B5EF4-FFF2-40B4-BE49-F238E27FC236}">
                  <a16:creationId xmlns:a16="http://schemas.microsoft.com/office/drawing/2014/main" id="{DF19D22C-2EDB-7787-3401-67C7FCC91BCF}"/>
                </a:ext>
              </a:extLst>
            </p:cNvPr>
            <p:cNvSpPr txBox="1"/>
            <p:nvPr/>
          </p:nvSpPr>
          <p:spPr>
            <a:xfrm>
              <a:off x="10510824" y="1901234"/>
              <a:ext cx="45719" cy="707886"/>
            </a:xfrm>
            <a:prstGeom prst="rect">
              <a:avLst/>
            </a:prstGeom>
            <a:noFill/>
          </p:spPr>
          <p:txBody>
            <a:bodyPr wrap="square" rtlCol="0">
              <a:spAutoFit/>
            </a:bodyPr>
            <a:lstStyle/>
            <a:p>
              <a:r>
                <a:rPr lang="en-US" sz="4000" b="1" dirty="0">
                  <a:solidFill>
                    <a:srgbClr val="FF0000"/>
                  </a:solidFill>
                  <a:latin typeface="Georgia" panose="02040502050405020303" pitchFamily="18" charset="0"/>
                </a:rPr>
                <a:t>?</a:t>
              </a:r>
              <a:endParaRPr lang="en-DE" sz="4000" b="1" dirty="0">
                <a:solidFill>
                  <a:srgbClr val="FF0000"/>
                </a:solidFill>
                <a:latin typeface="Georgia" panose="02040502050405020303" pitchFamily="18" charset="0"/>
              </a:endParaRPr>
            </a:p>
          </p:txBody>
        </p:sp>
      </p:grpSp>
      <p:pic>
        <p:nvPicPr>
          <p:cNvPr id="11" name="Foraging">
            <a:hlinkClick r:id="" action="ppaction://media"/>
            <a:extLst>
              <a:ext uri="{FF2B5EF4-FFF2-40B4-BE49-F238E27FC236}">
                <a16:creationId xmlns:a16="http://schemas.microsoft.com/office/drawing/2014/main" id="{66043B67-475C-F2A1-7BAA-62089A39BC0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67364" y="4172225"/>
            <a:ext cx="3944552" cy="2218810"/>
          </a:xfrm>
          <a:prstGeom prst="rect">
            <a:avLst/>
          </a:prstGeom>
        </p:spPr>
      </p:pic>
      <p:sp>
        <p:nvSpPr>
          <p:cNvPr id="12" name="Date Placeholder 11">
            <a:extLst>
              <a:ext uri="{FF2B5EF4-FFF2-40B4-BE49-F238E27FC236}">
                <a16:creationId xmlns:a16="http://schemas.microsoft.com/office/drawing/2014/main" id="{42CA268C-4822-54E8-B6B2-FFABCCBB9063}"/>
              </a:ext>
            </a:extLst>
          </p:cNvPr>
          <p:cNvSpPr>
            <a:spLocks noGrp="1"/>
          </p:cNvSpPr>
          <p:nvPr>
            <p:ph type="dt" sz="half" idx="10"/>
          </p:nvPr>
        </p:nvSpPr>
        <p:spPr/>
        <p:txBody>
          <a:bodyPr/>
          <a:lstStyle/>
          <a:p>
            <a:fld id="{6F12B152-26D9-4E8F-98E8-4C5235F145DB}" type="datetime8">
              <a:rPr lang="en-DE" smtClean="0"/>
              <a:t>2/17/24 10:07 AM</a:t>
            </a:fld>
            <a:endParaRPr lang="en-DE"/>
          </a:p>
        </p:txBody>
      </p:sp>
      <p:sp>
        <p:nvSpPr>
          <p:cNvPr id="13" name="Slide Number Placeholder 12">
            <a:extLst>
              <a:ext uri="{FF2B5EF4-FFF2-40B4-BE49-F238E27FC236}">
                <a16:creationId xmlns:a16="http://schemas.microsoft.com/office/drawing/2014/main" id="{42C51E64-60DA-B1BE-FB9D-1DCDE34C58D5}"/>
              </a:ext>
            </a:extLst>
          </p:cNvPr>
          <p:cNvSpPr>
            <a:spLocks noGrp="1"/>
          </p:cNvSpPr>
          <p:nvPr>
            <p:ph type="sldNum" sz="quarter" idx="12"/>
          </p:nvPr>
        </p:nvSpPr>
        <p:spPr/>
        <p:txBody>
          <a:bodyPr/>
          <a:lstStyle/>
          <a:p>
            <a:fld id="{8D002933-DA69-4593-A8BE-46BA8199777B}" type="slidenum">
              <a:rPr lang="en-DE" smtClean="0"/>
              <a:t>14</a:t>
            </a:fld>
            <a:endParaRPr lang="en-DE"/>
          </a:p>
        </p:txBody>
      </p:sp>
      <p:pic>
        <p:nvPicPr>
          <p:cNvPr id="10" name="Picture 9">
            <a:extLst>
              <a:ext uri="{FF2B5EF4-FFF2-40B4-BE49-F238E27FC236}">
                <a16:creationId xmlns:a16="http://schemas.microsoft.com/office/drawing/2014/main" id="{177DD6EB-052C-6FEC-1D48-604B8CD304EF}"/>
              </a:ext>
            </a:extLst>
          </p:cNvPr>
          <p:cNvPicPr>
            <a:picLocks noChangeAspect="1"/>
          </p:cNvPicPr>
          <p:nvPr/>
        </p:nvPicPr>
        <p:blipFill rotWithShape="1">
          <a:blip r:embed="rId10">
            <a:extLst>
              <a:ext uri="{28A0092B-C50C-407E-A947-70E740481C1C}">
                <a14:useLocalDpi xmlns:a14="http://schemas.microsoft.com/office/drawing/2010/main" val="0"/>
              </a:ext>
            </a:extLst>
          </a:blip>
          <a:srcRect l="37956" t="13028" r="34309" b="65191"/>
          <a:stretch/>
        </p:blipFill>
        <p:spPr>
          <a:xfrm>
            <a:off x="167428" y="812194"/>
            <a:ext cx="4371492" cy="2145638"/>
          </a:xfrm>
          <a:prstGeom prst="rect">
            <a:avLst/>
          </a:prstGeom>
        </p:spPr>
      </p:pic>
      <p:pic>
        <p:nvPicPr>
          <p:cNvPr id="17" name="Picture 16">
            <a:extLst>
              <a:ext uri="{FF2B5EF4-FFF2-40B4-BE49-F238E27FC236}">
                <a16:creationId xmlns:a16="http://schemas.microsoft.com/office/drawing/2014/main" id="{F2DB1569-CF0D-7BA6-C264-5B2C3583ED0A}"/>
              </a:ext>
            </a:extLst>
          </p:cNvPr>
          <p:cNvPicPr>
            <a:picLocks noChangeAspect="1"/>
          </p:cNvPicPr>
          <p:nvPr/>
        </p:nvPicPr>
        <p:blipFill rotWithShape="1">
          <a:blip r:embed="rId10">
            <a:extLst>
              <a:ext uri="{28A0092B-C50C-407E-A947-70E740481C1C}">
                <a14:useLocalDpi xmlns:a14="http://schemas.microsoft.com/office/drawing/2010/main" val="0"/>
              </a:ext>
            </a:extLst>
          </a:blip>
          <a:srcRect l="37892" t="39162" r="34055" b="39267"/>
          <a:stretch/>
        </p:blipFill>
        <p:spPr>
          <a:xfrm>
            <a:off x="120899" y="820952"/>
            <a:ext cx="4464549" cy="2145600"/>
          </a:xfrm>
          <a:prstGeom prst="rect">
            <a:avLst/>
          </a:prstGeom>
        </p:spPr>
      </p:pic>
      <p:pic>
        <p:nvPicPr>
          <p:cNvPr id="23" name="Picture 22">
            <a:extLst>
              <a:ext uri="{FF2B5EF4-FFF2-40B4-BE49-F238E27FC236}">
                <a16:creationId xmlns:a16="http://schemas.microsoft.com/office/drawing/2014/main" id="{B95F996A-B5BF-1AB8-1F0A-C7047444EE01}"/>
              </a:ext>
            </a:extLst>
          </p:cNvPr>
          <p:cNvPicPr>
            <a:picLocks noChangeAspect="1"/>
          </p:cNvPicPr>
          <p:nvPr/>
        </p:nvPicPr>
        <p:blipFill rotWithShape="1">
          <a:blip r:embed="rId10">
            <a:extLst>
              <a:ext uri="{28A0092B-C50C-407E-A947-70E740481C1C}">
                <a14:useLocalDpi xmlns:a14="http://schemas.microsoft.com/office/drawing/2010/main" val="0"/>
              </a:ext>
            </a:extLst>
          </a:blip>
          <a:srcRect l="38211" t="67646" r="34181" b="10923"/>
          <a:stretch/>
        </p:blipFill>
        <p:spPr>
          <a:xfrm>
            <a:off x="186579" y="855566"/>
            <a:ext cx="4422562" cy="2145600"/>
          </a:xfrm>
          <a:prstGeom prst="rect">
            <a:avLst/>
          </a:prstGeom>
        </p:spPr>
      </p:pic>
      <p:sp>
        <p:nvSpPr>
          <p:cNvPr id="3" name="TextBox 2">
            <a:extLst>
              <a:ext uri="{FF2B5EF4-FFF2-40B4-BE49-F238E27FC236}">
                <a16:creationId xmlns:a16="http://schemas.microsoft.com/office/drawing/2014/main" id="{3CC7B0AA-3D82-1A13-2606-D83D4A73CE0D}"/>
              </a:ext>
            </a:extLst>
          </p:cNvPr>
          <p:cNvSpPr txBox="1"/>
          <p:nvPr/>
        </p:nvSpPr>
        <p:spPr>
          <a:xfrm>
            <a:off x="4024502" y="3233775"/>
            <a:ext cx="4142994" cy="646331"/>
          </a:xfrm>
          <a:prstGeom prst="rect">
            <a:avLst/>
          </a:prstGeom>
          <a:noFill/>
        </p:spPr>
        <p:txBody>
          <a:bodyPr wrap="none" rtlCol="0">
            <a:spAutoFit/>
          </a:bodyPr>
          <a:lstStyle/>
          <a:p>
            <a:r>
              <a:rPr lang="en-US" dirty="0"/>
              <a:t>1. Exponential decay of reward probability</a:t>
            </a:r>
          </a:p>
          <a:p>
            <a:r>
              <a:rPr lang="en-US" dirty="0"/>
              <a:t>2. Dynamic starting reward probability</a:t>
            </a:r>
          </a:p>
        </p:txBody>
      </p:sp>
      <p:pic>
        <p:nvPicPr>
          <p:cNvPr id="9" name="Picture 8">
            <a:extLst>
              <a:ext uri="{FF2B5EF4-FFF2-40B4-BE49-F238E27FC236}">
                <a16:creationId xmlns:a16="http://schemas.microsoft.com/office/drawing/2014/main" id="{E7D3E689-2BD1-43EC-93B4-5DFED2F20B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28438" y="754184"/>
            <a:ext cx="963562" cy="1281538"/>
          </a:xfrm>
          <a:prstGeom prst="rect">
            <a:avLst/>
          </a:prstGeom>
        </p:spPr>
      </p:pic>
    </p:spTree>
    <p:extLst>
      <p:ext uri="{BB962C8B-B14F-4D97-AF65-F5344CB8AC3E}">
        <p14:creationId xmlns:p14="http://schemas.microsoft.com/office/powerpoint/2010/main" val="9301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mediacall" presetSubtype="0" fill="hold" nodeType="withEffect">
                                  <p:stCondLst>
                                    <p:cond delay="0"/>
                                  </p:stCondLst>
                                  <p:childTnLst>
                                    <p:cmd type="call" cmd="playFrom(0.0)">
                                      <p:cBhvr>
                                        <p:cTn id="48" dur="431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4A74999-47D5-4C54-BF9C-5F33B44968A5}"/>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398BD410-EC99-4EB6-998F-0E78CFDF040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AF356E2C-C424-48A9-9E34-3838365EC7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AC78767-8584-A3F7-D07A-A614642653DC}"/>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48873F72-170A-652D-FBD6-DBAA63E1C45F}"/>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00218130-1D62-5266-A995-BA4742AE0621}"/>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A412177A-9123-FF31-27AD-5205F5A35570}"/>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3FD2DA4D-6646-6A72-6FA7-BE82FB79F382}"/>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46DD8F-22E5-B009-E857-7A249B51B42E}"/>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2ACD1358-A99C-9DA0-F344-4EA1EC5FBB62}"/>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FF9A5A31-119D-B210-EC19-345B74B1C96A}"/>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6344162B-EC90-0867-303A-54C15711CB24}"/>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266ABC-29C3-DA82-99EA-A8A9F53D39D9}"/>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2D8430A3-1E32-D133-3530-931063346AB7}"/>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E2D5481E-55D3-B246-F4EA-09B983EDF5AB}"/>
              </a:ext>
            </a:extLst>
          </p:cNvPr>
          <p:cNvGrpSpPr/>
          <p:nvPr/>
        </p:nvGrpSpPr>
        <p:grpSpPr>
          <a:xfrm>
            <a:off x="9207607" y="1730035"/>
            <a:ext cx="2073945" cy="4585460"/>
            <a:chOff x="9453693" y="1930400"/>
            <a:chExt cx="1813683" cy="4010025"/>
          </a:xfrm>
        </p:grpSpPr>
        <p:grpSp>
          <p:nvGrpSpPr>
            <p:cNvPr id="26" name="Group 25">
              <a:extLst>
                <a:ext uri="{FF2B5EF4-FFF2-40B4-BE49-F238E27FC236}">
                  <a16:creationId xmlns:a16="http://schemas.microsoft.com/office/drawing/2014/main" id="{DF3BED9A-ADFB-CE70-ED3E-87BA584E1F81}"/>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509DA285-191B-EAB2-9636-7DDD3D159593}"/>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72D38F51-7FEF-853D-C2B3-6B5AB33A8B00}"/>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6A78E30F-C8F8-01DB-92A4-602B7D80E1D3}"/>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5C1791EE-AD0D-DA83-85EB-92A9EFB6344E}"/>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B5527B81-4CB4-1A8C-A09E-18504C1FF905}"/>
                </a:ext>
              </a:extLst>
            </p:cNvPr>
            <p:cNvSpPr/>
            <p:nvPr/>
          </p:nvSpPr>
          <p:spPr>
            <a:xfrm>
              <a:off x="9453693" y="3945040"/>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AB7C3AD-1ED1-4C55-4A84-9D19EAB5B4B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80F6B2C8-6138-3CB4-FCB9-ED226E994884}"/>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2B70745-6A15-D7C4-8A1C-287196E00381}"/>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EF28ABFA-EDBF-1435-C2AB-CCEB5FCCD7B3}"/>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0CF60B77-B4DE-4676-8D25-EDFCAD825338}"/>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FA4E3181-AFBC-4D5B-BCEF-6050E5AAAB9E}"/>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D37842F0-06B5-4299-81D2-EAE0A6305F36}"/>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7F9EE843-5996-482D-A001-32B3091CED18}"/>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062977A7-9FB1-477A-B03E-D181302733FD}"/>
              </a:ext>
            </a:extLst>
          </p:cNvPr>
          <p:cNvSpPr>
            <a:spLocks noGrp="1"/>
          </p:cNvSpPr>
          <p:nvPr>
            <p:ph type="dt" sz="half" idx="10"/>
          </p:nvPr>
        </p:nvSpPr>
        <p:spPr/>
        <p:txBody>
          <a:bodyPr/>
          <a:lstStyle/>
          <a:p>
            <a:fld id="{CCDA0414-A6D6-4D22-BD4A-EC431B3AEB0B}" type="datetime8">
              <a:rPr lang="en-DE" smtClean="0"/>
              <a:t>2/17/24 10:07 AM</a:t>
            </a:fld>
            <a:endParaRPr lang="en-DE"/>
          </a:p>
        </p:txBody>
      </p:sp>
      <p:sp>
        <p:nvSpPr>
          <p:cNvPr id="10" name="Slide Number Placeholder 9">
            <a:extLst>
              <a:ext uri="{FF2B5EF4-FFF2-40B4-BE49-F238E27FC236}">
                <a16:creationId xmlns:a16="http://schemas.microsoft.com/office/drawing/2014/main" id="{92D4CFA2-7F6B-44F9-9C7E-A74C5D94B7F7}"/>
              </a:ext>
            </a:extLst>
          </p:cNvPr>
          <p:cNvSpPr>
            <a:spLocks noGrp="1"/>
          </p:cNvSpPr>
          <p:nvPr>
            <p:ph type="sldNum" sz="quarter" idx="12"/>
          </p:nvPr>
        </p:nvSpPr>
        <p:spPr/>
        <p:txBody>
          <a:bodyPr/>
          <a:lstStyle/>
          <a:p>
            <a:fld id="{8D002933-DA69-4593-A8BE-46BA8199777B}" type="slidenum">
              <a:rPr lang="en-DE" smtClean="0"/>
              <a:t>15</a:t>
            </a:fld>
            <a:endParaRPr lang="en-DE"/>
          </a:p>
        </p:txBody>
      </p:sp>
      <p:sp>
        <p:nvSpPr>
          <p:cNvPr id="75" name="Can 74">
            <a:extLst>
              <a:ext uri="{FF2B5EF4-FFF2-40B4-BE49-F238E27FC236}">
                <a16:creationId xmlns:a16="http://schemas.microsoft.com/office/drawing/2014/main" id="{2F542EF7-1F81-B5D9-1A14-C815607C00F6}"/>
              </a:ext>
            </a:extLst>
          </p:cNvPr>
          <p:cNvSpPr/>
          <p:nvPr/>
        </p:nvSpPr>
        <p:spPr>
          <a:xfrm>
            <a:off x="9826556" y="2740418"/>
            <a:ext cx="1475700" cy="2899964"/>
          </a:xfrm>
          <a:prstGeom prst="can">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lipse 10">
            <a:extLst>
              <a:ext uri="{FF2B5EF4-FFF2-40B4-BE49-F238E27FC236}">
                <a16:creationId xmlns:a16="http://schemas.microsoft.com/office/drawing/2014/main" id="{192D61E9-13F7-897F-C713-FBD67DACD3C2}"/>
              </a:ext>
            </a:extLst>
          </p:cNvPr>
          <p:cNvSpPr/>
          <p:nvPr/>
        </p:nvSpPr>
        <p:spPr>
          <a:xfrm>
            <a:off x="10290999" y="3607284"/>
            <a:ext cx="181023" cy="37355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10">
            <a:extLst>
              <a:ext uri="{FF2B5EF4-FFF2-40B4-BE49-F238E27FC236}">
                <a16:creationId xmlns:a16="http://schemas.microsoft.com/office/drawing/2014/main" id="{36B15D4B-710C-AE62-7A8A-F7E480A38B0E}"/>
              </a:ext>
            </a:extLst>
          </p:cNvPr>
          <p:cNvSpPr/>
          <p:nvPr/>
        </p:nvSpPr>
        <p:spPr>
          <a:xfrm>
            <a:off x="10284679" y="4293068"/>
            <a:ext cx="181023" cy="373550"/>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oup 77">
            <a:extLst>
              <a:ext uri="{FF2B5EF4-FFF2-40B4-BE49-F238E27FC236}">
                <a16:creationId xmlns:a16="http://schemas.microsoft.com/office/drawing/2014/main" id="{92045BEE-289D-376F-3007-CC426F3B5988}"/>
              </a:ext>
            </a:extLst>
          </p:cNvPr>
          <p:cNvGrpSpPr/>
          <p:nvPr/>
        </p:nvGrpSpPr>
        <p:grpSpPr>
          <a:xfrm>
            <a:off x="9972411" y="3819352"/>
            <a:ext cx="418043" cy="2082296"/>
            <a:chOff x="608907" y="1349884"/>
            <a:chExt cx="213424" cy="996812"/>
          </a:xfrm>
        </p:grpSpPr>
        <p:cxnSp>
          <p:nvCxnSpPr>
            <p:cNvPr id="79" name="Gerader Verbinder 4">
              <a:extLst>
                <a:ext uri="{FF2B5EF4-FFF2-40B4-BE49-F238E27FC236}">
                  <a16:creationId xmlns:a16="http://schemas.microsoft.com/office/drawing/2014/main" id="{15B542F8-AFEC-49EC-89EF-05D99AA729C3}"/>
                </a:ext>
              </a:extLst>
            </p:cNvPr>
            <p:cNvCxnSpPr>
              <a:cxnSpLocks/>
            </p:cNvCxnSpPr>
            <p:nvPr/>
          </p:nvCxnSpPr>
          <p:spPr>
            <a:xfrm>
              <a:off x="632273" y="1449384"/>
              <a:ext cx="0" cy="897312"/>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Gerader Verbinder 5">
              <a:extLst>
                <a:ext uri="{FF2B5EF4-FFF2-40B4-BE49-F238E27FC236}">
                  <a16:creationId xmlns:a16="http://schemas.microsoft.com/office/drawing/2014/main" id="{658D01A3-FF21-11CE-4AFC-54F0E4BF9FE2}"/>
                </a:ext>
              </a:extLst>
            </p:cNvPr>
            <p:cNvCxnSpPr>
              <a:cxnSpLocks/>
            </p:cNvCxnSpPr>
            <p:nvPr/>
          </p:nvCxnSpPr>
          <p:spPr>
            <a:xfrm>
              <a:off x="608907" y="1449384"/>
              <a:ext cx="213424"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Gerader Verbinder 8">
              <a:extLst>
                <a:ext uri="{FF2B5EF4-FFF2-40B4-BE49-F238E27FC236}">
                  <a16:creationId xmlns:a16="http://schemas.microsoft.com/office/drawing/2014/main" id="{E11F2E63-AC7F-F56E-6FC5-04DB6474BE00}"/>
                </a:ext>
              </a:extLst>
            </p:cNvPr>
            <p:cNvCxnSpPr/>
            <p:nvPr/>
          </p:nvCxnSpPr>
          <p:spPr>
            <a:xfrm>
              <a:off x="822331" y="1349884"/>
              <a:ext cx="0" cy="19900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82" name="Ellipse 11">
            <a:extLst>
              <a:ext uri="{FF2B5EF4-FFF2-40B4-BE49-F238E27FC236}">
                <a16:creationId xmlns:a16="http://schemas.microsoft.com/office/drawing/2014/main" id="{0ECA1269-8574-2C3A-BD8F-F10955F91C66}"/>
              </a:ext>
            </a:extLst>
          </p:cNvPr>
          <p:cNvSpPr/>
          <p:nvPr/>
        </p:nvSpPr>
        <p:spPr>
          <a:xfrm>
            <a:off x="10612292" y="4401281"/>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3" name="Group 82">
            <a:extLst>
              <a:ext uri="{FF2B5EF4-FFF2-40B4-BE49-F238E27FC236}">
                <a16:creationId xmlns:a16="http://schemas.microsoft.com/office/drawing/2014/main" id="{3F76D588-266A-7004-429B-085F487951BD}"/>
              </a:ext>
            </a:extLst>
          </p:cNvPr>
          <p:cNvGrpSpPr/>
          <p:nvPr/>
        </p:nvGrpSpPr>
        <p:grpSpPr>
          <a:xfrm>
            <a:off x="10194749" y="3221258"/>
            <a:ext cx="666173" cy="2419125"/>
            <a:chOff x="727301" y="1045140"/>
            <a:chExt cx="323483" cy="1174688"/>
          </a:xfrm>
        </p:grpSpPr>
        <p:cxnSp>
          <p:nvCxnSpPr>
            <p:cNvPr id="84" name="Gerader Verbinder 7">
              <a:extLst>
                <a:ext uri="{FF2B5EF4-FFF2-40B4-BE49-F238E27FC236}">
                  <a16:creationId xmlns:a16="http://schemas.microsoft.com/office/drawing/2014/main" id="{C1C98299-DAF3-77D2-F0FC-DF7249C598A3}"/>
                </a:ext>
              </a:extLst>
            </p:cNvPr>
            <p:cNvCxnSpPr>
              <a:cxnSpLocks/>
            </p:cNvCxnSpPr>
            <p:nvPr/>
          </p:nvCxnSpPr>
          <p:spPr>
            <a:xfrm>
              <a:off x="881450" y="1045140"/>
              <a:ext cx="15302" cy="1174688"/>
            </a:xfrm>
            <a:prstGeom prst="line">
              <a:avLst/>
            </a:prstGeom>
            <a:ln w="444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Gleichschenkliges Dreieck 9">
              <a:extLst>
                <a:ext uri="{FF2B5EF4-FFF2-40B4-BE49-F238E27FC236}">
                  <a16:creationId xmlns:a16="http://schemas.microsoft.com/office/drawing/2014/main" id="{0E3A8319-7BA4-4238-C447-536D9B91CD3D}"/>
                </a:ext>
              </a:extLst>
            </p:cNvPr>
            <p:cNvSpPr/>
            <p:nvPr/>
          </p:nvSpPr>
          <p:spPr>
            <a:xfrm>
              <a:off x="727301" y="1559935"/>
              <a:ext cx="323483" cy="304792"/>
            </a:xfrm>
            <a:prstGeom prst="triangl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6" name="Ellipse 10">
            <a:extLst>
              <a:ext uri="{FF2B5EF4-FFF2-40B4-BE49-F238E27FC236}">
                <a16:creationId xmlns:a16="http://schemas.microsoft.com/office/drawing/2014/main" id="{F5B093D5-858E-A737-567E-D97F4FDF1277}"/>
              </a:ext>
            </a:extLst>
          </p:cNvPr>
          <p:cNvSpPr/>
          <p:nvPr/>
        </p:nvSpPr>
        <p:spPr>
          <a:xfrm>
            <a:off x="10612292" y="3819352"/>
            <a:ext cx="210180" cy="494944"/>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12">
            <a:extLst>
              <a:ext uri="{FF2B5EF4-FFF2-40B4-BE49-F238E27FC236}">
                <a16:creationId xmlns:a16="http://schemas.microsoft.com/office/drawing/2014/main" id="{A00BB1EB-205B-9534-CDE1-6A2783A6C28E}"/>
              </a:ext>
            </a:extLst>
          </p:cNvPr>
          <p:cNvSpPr/>
          <p:nvPr/>
        </p:nvSpPr>
        <p:spPr>
          <a:xfrm>
            <a:off x="10612292" y="3263694"/>
            <a:ext cx="210180" cy="494944"/>
          </a:xfrm>
          <a:prstGeom prst="ellipse">
            <a:avLst/>
          </a:prstGeom>
          <a:gradFill flip="none" rotWithShape="1">
            <a:gsLst>
              <a:gs pos="0">
                <a:schemeClr val="accent2">
                  <a:lumMod val="40000"/>
                  <a:lumOff val="60000"/>
                </a:schemeClr>
              </a:gs>
              <a:gs pos="46000">
                <a:srgbClr val="FF2600"/>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8" name="Picture 87">
            <a:extLst>
              <a:ext uri="{FF2B5EF4-FFF2-40B4-BE49-F238E27FC236}">
                <a16:creationId xmlns:a16="http://schemas.microsoft.com/office/drawing/2014/main" id="{9D77EA27-84D1-EA98-3F16-8F9196F57DDC}"/>
              </a:ext>
            </a:extLst>
          </p:cNvPr>
          <p:cNvPicPr>
            <a:picLocks noChangeAspect="1"/>
          </p:cNvPicPr>
          <p:nvPr/>
        </p:nvPicPr>
        <p:blipFill>
          <a:blip r:embed="rId10"/>
          <a:stretch>
            <a:fillRect/>
          </a:stretch>
        </p:blipFill>
        <p:spPr>
          <a:xfrm>
            <a:off x="11062667" y="3221258"/>
            <a:ext cx="136399" cy="2258144"/>
          </a:xfrm>
          <a:prstGeom prst="rect">
            <a:avLst/>
          </a:prstGeom>
        </p:spPr>
      </p:pic>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46A296BA-AD2D-46A2-61BD-6897ACA9AE9B}"/>
                  </a:ext>
                </a:extLst>
              </p14:cNvPr>
              <p14:cNvContentPartPr/>
              <p14:nvPr/>
            </p14:nvContentPartPr>
            <p14:xfrm>
              <a:off x="9953580" y="5962669"/>
              <a:ext cx="1317424" cy="432963"/>
            </p14:xfrm>
          </p:contentPart>
        </mc:Choice>
        <mc:Fallback xmlns="">
          <p:pic>
            <p:nvPicPr>
              <p:cNvPr id="89" name="Ink 88">
                <a:extLst>
                  <a:ext uri="{FF2B5EF4-FFF2-40B4-BE49-F238E27FC236}">
                    <a16:creationId xmlns:a16="http://schemas.microsoft.com/office/drawing/2014/main" id="{46A296BA-AD2D-46A2-61BD-6897ACA9AE9B}"/>
                  </a:ext>
                </a:extLst>
              </p:cNvPr>
              <p:cNvPicPr/>
              <p:nvPr/>
            </p:nvPicPr>
            <p:blipFill>
              <a:blip r:embed="rId12"/>
              <a:stretch>
                <a:fillRect/>
              </a:stretch>
            </p:blipFill>
            <p:spPr>
              <a:xfrm>
                <a:off x="9944576" y="5953679"/>
                <a:ext cx="1335071" cy="450584"/>
              </a:xfrm>
              <a:prstGeom prst="rect">
                <a:avLst/>
              </a:prstGeom>
            </p:spPr>
          </p:pic>
        </mc:Fallback>
      </mc:AlternateContent>
      <p:sp>
        <p:nvSpPr>
          <p:cNvPr id="90" name="TextBox 89">
            <a:extLst>
              <a:ext uri="{FF2B5EF4-FFF2-40B4-BE49-F238E27FC236}">
                <a16:creationId xmlns:a16="http://schemas.microsoft.com/office/drawing/2014/main" id="{7C2C840A-3CDA-CC71-FD0F-8763BBF98562}"/>
              </a:ext>
            </a:extLst>
          </p:cNvPr>
          <p:cNvSpPr txBox="1"/>
          <p:nvPr/>
        </p:nvSpPr>
        <p:spPr>
          <a:xfrm>
            <a:off x="11265409" y="5747493"/>
            <a:ext cx="465600" cy="369333"/>
          </a:xfrm>
          <a:prstGeom prst="rect">
            <a:avLst/>
          </a:prstGeom>
          <a:noFill/>
        </p:spPr>
        <p:txBody>
          <a:bodyPr wrap="square" rtlCol="0">
            <a:spAutoFit/>
          </a:bodyPr>
          <a:lstStyle/>
          <a:p>
            <a:r>
              <a:rPr lang="en-US" dirty="0"/>
              <a:t>t</a:t>
            </a:r>
            <a:endParaRPr lang="en-US" sz="2800" dirty="0"/>
          </a:p>
        </p:txBody>
      </p:sp>
      <p:cxnSp>
        <p:nvCxnSpPr>
          <p:cNvPr id="91" name="Straight Arrow Connector 90">
            <a:extLst>
              <a:ext uri="{FF2B5EF4-FFF2-40B4-BE49-F238E27FC236}">
                <a16:creationId xmlns:a16="http://schemas.microsoft.com/office/drawing/2014/main" id="{31ABD7CE-7E8C-5641-5988-487DFE2F429C}"/>
              </a:ext>
            </a:extLst>
          </p:cNvPr>
          <p:cNvCxnSpPr>
            <a:cxnSpLocks/>
          </p:cNvCxnSpPr>
          <p:nvPr/>
        </p:nvCxnSpPr>
        <p:spPr>
          <a:xfrm>
            <a:off x="10701937" y="5962669"/>
            <a:ext cx="600319"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E6821061-1F94-8736-943C-B72E3A95F7B4}"/>
              </a:ext>
            </a:extLst>
          </p:cNvPr>
          <p:cNvSpPr txBox="1"/>
          <p:nvPr/>
        </p:nvSpPr>
        <p:spPr>
          <a:xfrm>
            <a:off x="11341426" y="4886129"/>
            <a:ext cx="843391" cy="430887"/>
          </a:xfrm>
          <a:prstGeom prst="rect">
            <a:avLst/>
          </a:prstGeom>
          <a:noFill/>
        </p:spPr>
        <p:txBody>
          <a:bodyPr wrap="square" rtlCol="0">
            <a:spAutoFit/>
          </a:bodyPr>
          <a:lstStyle/>
          <a:p>
            <a:r>
              <a:rPr lang="en-US" sz="1100" dirty="0"/>
              <a:t>Integration </a:t>
            </a:r>
          </a:p>
          <a:p>
            <a:r>
              <a:rPr lang="en-US" sz="1100" dirty="0"/>
              <a:t>Cylinder</a:t>
            </a:r>
            <a:endParaRPr lang="en-US" sz="1600" dirty="0"/>
          </a:p>
        </p:txBody>
      </p:sp>
      <p:cxnSp>
        <p:nvCxnSpPr>
          <p:cNvPr id="93" name="Straight Arrow Connector 92">
            <a:extLst>
              <a:ext uri="{FF2B5EF4-FFF2-40B4-BE49-F238E27FC236}">
                <a16:creationId xmlns:a16="http://schemas.microsoft.com/office/drawing/2014/main" id="{7695DE37-24D8-59BF-D3BF-D5628E1E596B}"/>
              </a:ext>
            </a:extLst>
          </p:cNvPr>
          <p:cNvCxnSpPr>
            <a:cxnSpLocks/>
          </p:cNvCxnSpPr>
          <p:nvPr/>
        </p:nvCxnSpPr>
        <p:spPr>
          <a:xfrm flipH="1">
            <a:off x="11353458" y="5352786"/>
            <a:ext cx="586335" cy="0"/>
          </a:xfrm>
          <a:prstGeom prst="straightConnector1">
            <a:avLst/>
          </a:prstGeom>
          <a:ln w="28575">
            <a:headEnd w="sm" len="sm"/>
            <a:tailEnd type="triangle" w="med"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8BE0C9A8-F1E9-91A5-E101-33239759F926}"/>
              </a:ext>
            </a:extLst>
          </p:cNvPr>
          <p:cNvSpPr txBox="1"/>
          <p:nvPr/>
        </p:nvSpPr>
        <p:spPr>
          <a:xfrm rot="5400000">
            <a:off x="10669371" y="4247088"/>
            <a:ext cx="1688178" cy="307777"/>
          </a:xfrm>
          <a:prstGeom prst="rect">
            <a:avLst/>
          </a:prstGeom>
          <a:noFill/>
        </p:spPr>
        <p:txBody>
          <a:bodyPr wrap="square" rtlCol="0">
            <a:spAutoFit/>
          </a:bodyPr>
          <a:lstStyle/>
          <a:p>
            <a:r>
              <a:rPr lang="en-US" sz="1400" dirty="0"/>
              <a:t>Cortical column</a:t>
            </a:r>
            <a:endParaRPr lang="en-US" sz="2000" dirty="0"/>
          </a:p>
        </p:txBody>
      </p:sp>
      <p:pic>
        <p:nvPicPr>
          <p:cNvPr id="96" name="Picture 95">
            <a:extLst>
              <a:ext uri="{FF2B5EF4-FFF2-40B4-BE49-F238E27FC236}">
                <a16:creationId xmlns:a16="http://schemas.microsoft.com/office/drawing/2014/main" id="{2FB935FD-8D20-934C-CCC5-92DC6B02F0EC}"/>
              </a:ext>
            </a:extLst>
          </p:cNvPr>
          <p:cNvPicPr>
            <a:picLocks noChangeAspect="1"/>
          </p:cNvPicPr>
          <p:nvPr/>
        </p:nvPicPr>
        <p:blipFill>
          <a:blip r:embed="rId13"/>
          <a:stretch>
            <a:fillRect/>
          </a:stretch>
        </p:blipFill>
        <p:spPr>
          <a:xfrm>
            <a:off x="11311660" y="4373288"/>
            <a:ext cx="777120" cy="1571282"/>
          </a:xfrm>
          <a:prstGeom prst="rect">
            <a:avLst/>
          </a:prstGeom>
        </p:spPr>
      </p:pic>
      <p:sp>
        <p:nvSpPr>
          <p:cNvPr id="97" name="TextBox 96">
            <a:extLst>
              <a:ext uri="{FF2B5EF4-FFF2-40B4-BE49-F238E27FC236}">
                <a16:creationId xmlns:a16="http://schemas.microsoft.com/office/drawing/2014/main" id="{B3E43603-DF1A-51B3-054E-FB78C3CAB3DF}"/>
              </a:ext>
            </a:extLst>
          </p:cNvPr>
          <p:cNvSpPr txBox="1"/>
          <p:nvPr/>
        </p:nvSpPr>
        <p:spPr>
          <a:xfrm>
            <a:off x="10408121" y="3906611"/>
            <a:ext cx="1351380" cy="430887"/>
          </a:xfrm>
          <a:prstGeom prst="rect">
            <a:avLst/>
          </a:prstGeom>
          <a:noFill/>
        </p:spPr>
        <p:txBody>
          <a:bodyPr wrap="square" rtlCol="0">
            <a:spAutoFit/>
          </a:bodyPr>
          <a:lstStyle/>
          <a:p>
            <a:pPr algn="ctr"/>
            <a:r>
              <a:rPr lang="en-US" sz="1100" dirty="0"/>
              <a:t>Average across channels</a:t>
            </a:r>
            <a:endParaRPr lang="en-DE" sz="1100" dirty="0"/>
          </a:p>
        </p:txBody>
      </p:sp>
      <p:pic>
        <p:nvPicPr>
          <p:cNvPr id="12" name="Picture 11">
            <a:extLst>
              <a:ext uri="{FF2B5EF4-FFF2-40B4-BE49-F238E27FC236}">
                <a16:creationId xmlns:a16="http://schemas.microsoft.com/office/drawing/2014/main" id="{52E682FA-560A-49CC-94F0-7127822319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754831"/>
            <a:ext cx="752244" cy="817814"/>
          </a:xfrm>
          <a:prstGeom prst="rect">
            <a:avLst/>
          </a:prstGeom>
        </p:spPr>
      </p:pic>
    </p:spTree>
    <p:extLst>
      <p:ext uri="{BB962C8B-B14F-4D97-AF65-F5344CB8AC3E}">
        <p14:creationId xmlns:p14="http://schemas.microsoft.com/office/powerpoint/2010/main" val="856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7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7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8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8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8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9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9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9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4"/>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5" grpId="0" animBg="1"/>
      <p:bldP spid="75" grpId="1" animBg="1"/>
      <p:bldP spid="76" grpId="0" animBg="1"/>
      <p:bldP spid="76" grpId="1" animBg="1"/>
      <p:bldP spid="77" grpId="0" animBg="1"/>
      <p:bldP spid="77" grpId="1" animBg="1"/>
      <p:bldP spid="82" grpId="0" animBg="1"/>
      <p:bldP spid="82" grpId="1" animBg="1"/>
      <p:bldP spid="86" grpId="0" animBg="1"/>
      <p:bldP spid="86" grpId="1" animBg="1"/>
      <p:bldP spid="87" grpId="0" animBg="1"/>
      <p:bldP spid="87" grpId="1" animBg="1"/>
      <p:bldP spid="90" grpId="0"/>
      <p:bldP spid="90" grpId="1"/>
      <p:bldP spid="92" grpId="0"/>
      <p:bldP spid="92" grpId="1"/>
      <p:bldP spid="94" grpId="0"/>
      <p:bldP spid="94" grpId="1"/>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3CC1A-F82D-13A1-DE0B-AC4DEBDFEB6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A27D6D5-74C2-ED63-0BE7-8FF758A54D9D}"/>
              </a:ext>
            </a:extLst>
          </p:cNvPr>
          <p:cNvGrpSpPr/>
          <p:nvPr/>
        </p:nvGrpSpPr>
        <p:grpSpPr>
          <a:xfrm>
            <a:off x="-1" y="0"/>
            <a:ext cx="12192001" cy="737658"/>
            <a:chOff x="-1" y="0"/>
            <a:chExt cx="12192001" cy="737658"/>
          </a:xfrm>
        </p:grpSpPr>
        <p:sp>
          <p:nvSpPr>
            <p:cNvPr id="54" name="Rectangle 53">
              <a:extLst>
                <a:ext uri="{FF2B5EF4-FFF2-40B4-BE49-F238E27FC236}">
                  <a16:creationId xmlns:a16="http://schemas.microsoft.com/office/drawing/2014/main" id="{E2452CF8-EDB8-E591-F3B7-D8EA706693C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CD24055A-6F94-5777-34DB-ADECFBF3596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EBCDCA6A-E2F0-A9E0-1FDA-D2064CFD7672}"/>
              </a:ext>
            </a:extLst>
          </p:cNvPr>
          <p:cNvSpPr txBox="1">
            <a:spLocks/>
          </p:cNvSpPr>
          <p:nvPr/>
        </p:nvSpPr>
        <p:spPr>
          <a:xfrm>
            <a:off x="88206" y="115458"/>
            <a:ext cx="10515600" cy="50858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did we study this?</a:t>
            </a:r>
            <a:endParaRPr lang="en-DE" sz="3200" dirty="0">
              <a:latin typeface="Georgia" panose="02040502050405020303" pitchFamily="18" charset="0"/>
            </a:endParaRPr>
          </a:p>
        </p:txBody>
      </p:sp>
      <p:pic>
        <p:nvPicPr>
          <p:cNvPr id="2" name="Picture 1">
            <a:extLst>
              <a:ext uri="{FF2B5EF4-FFF2-40B4-BE49-F238E27FC236}">
                <a16:creationId xmlns:a16="http://schemas.microsoft.com/office/drawing/2014/main" id="{DB067EDC-9012-98F3-AABA-760A7608C25B}"/>
              </a:ext>
            </a:extLst>
          </p:cNvPr>
          <p:cNvPicPr>
            <a:picLocks noChangeAspect="1"/>
          </p:cNvPicPr>
          <p:nvPr/>
        </p:nvPicPr>
        <p:blipFill>
          <a:blip r:embed="rId3"/>
          <a:stretch>
            <a:fillRect/>
          </a:stretch>
        </p:blipFill>
        <p:spPr>
          <a:xfrm>
            <a:off x="0" y="1634322"/>
            <a:ext cx="2562865" cy="2098492"/>
          </a:xfrm>
          <a:prstGeom prst="rect">
            <a:avLst/>
          </a:prstGeom>
        </p:spPr>
      </p:pic>
      <p:pic>
        <p:nvPicPr>
          <p:cNvPr id="6" name="Picture 5">
            <a:extLst>
              <a:ext uri="{FF2B5EF4-FFF2-40B4-BE49-F238E27FC236}">
                <a16:creationId xmlns:a16="http://schemas.microsoft.com/office/drawing/2014/main" id="{E3576A4E-593C-3852-B9CD-4B5F70422734}"/>
              </a:ext>
            </a:extLst>
          </p:cNvPr>
          <p:cNvPicPr>
            <a:picLocks noChangeAspect="1"/>
          </p:cNvPicPr>
          <p:nvPr/>
        </p:nvPicPr>
        <p:blipFill>
          <a:blip r:embed="rId4"/>
          <a:stretch>
            <a:fillRect/>
          </a:stretch>
        </p:blipFill>
        <p:spPr>
          <a:xfrm>
            <a:off x="285750" y="4075460"/>
            <a:ext cx="2113247" cy="1888678"/>
          </a:xfrm>
          <a:prstGeom prst="rect">
            <a:avLst/>
          </a:prstGeom>
        </p:spPr>
      </p:pic>
      <p:grpSp>
        <p:nvGrpSpPr>
          <p:cNvPr id="29" name="Group 28">
            <a:extLst>
              <a:ext uri="{FF2B5EF4-FFF2-40B4-BE49-F238E27FC236}">
                <a16:creationId xmlns:a16="http://schemas.microsoft.com/office/drawing/2014/main" id="{B25ABE88-E9ED-961A-E437-1991B9C9EA34}"/>
              </a:ext>
            </a:extLst>
          </p:cNvPr>
          <p:cNvGrpSpPr/>
          <p:nvPr/>
        </p:nvGrpSpPr>
        <p:grpSpPr>
          <a:xfrm>
            <a:off x="1614499" y="1634322"/>
            <a:ext cx="4023351" cy="3681964"/>
            <a:chOff x="2312183" y="1930400"/>
            <a:chExt cx="3518456" cy="3219910"/>
          </a:xfrm>
        </p:grpSpPr>
        <p:sp>
          <p:nvSpPr>
            <p:cNvPr id="17" name="Right Arrow 16">
              <a:extLst>
                <a:ext uri="{FF2B5EF4-FFF2-40B4-BE49-F238E27FC236}">
                  <a16:creationId xmlns:a16="http://schemas.microsoft.com/office/drawing/2014/main" id="{1F50FC8D-CFBD-7D43-B607-EADB3F525DCC}"/>
                </a:ext>
              </a:extLst>
            </p:cNvPr>
            <p:cNvSpPr/>
            <p:nvPr/>
          </p:nvSpPr>
          <p:spPr>
            <a:xfrm>
              <a:off x="3560737" y="387533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558E4B1-96C3-D7CE-BF74-F4C15869BB86}"/>
                </a:ext>
              </a:extLst>
            </p:cNvPr>
            <p:cNvGrpSpPr/>
            <p:nvPr/>
          </p:nvGrpSpPr>
          <p:grpSpPr>
            <a:xfrm>
              <a:off x="2312183" y="1930400"/>
              <a:ext cx="3518456" cy="3219910"/>
              <a:chOff x="2312183" y="1930400"/>
              <a:chExt cx="3518456" cy="3219910"/>
            </a:xfrm>
          </p:grpSpPr>
          <p:grpSp>
            <p:nvGrpSpPr>
              <p:cNvPr id="16" name="Group 15">
                <a:extLst>
                  <a:ext uri="{FF2B5EF4-FFF2-40B4-BE49-F238E27FC236}">
                    <a16:creationId xmlns:a16="http://schemas.microsoft.com/office/drawing/2014/main" id="{D08663F7-9ABF-848E-D85A-639C51FC6B55}"/>
                  </a:ext>
                </a:extLst>
              </p:cNvPr>
              <p:cNvGrpSpPr/>
              <p:nvPr/>
            </p:nvGrpSpPr>
            <p:grpSpPr>
              <a:xfrm>
                <a:off x="2312183" y="1930400"/>
                <a:ext cx="3518456" cy="3219910"/>
                <a:chOff x="2312183" y="1930400"/>
                <a:chExt cx="3518456" cy="3219910"/>
              </a:xfrm>
            </p:grpSpPr>
            <p:pic>
              <p:nvPicPr>
                <p:cNvPr id="7" name="Picture 6">
                  <a:extLst>
                    <a:ext uri="{FF2B5EF4-FFF2-40B4-BE49-F238E27FC236}">
                      <a16:creationId xmlns:a16="http://schemas.microsoft.com/office/drawing/2014/main" id="{281F6266-7BA1-C963-E7A6-95E9B08CC663}"/>
                    </a:ext>
                  </a:extLst>
                </p:cNvPr>
                <p:cNvPicPr>
                  <a:picLocks noChangeAspect="1"/>
                </p:cNvPicPr>
                <p:nvPr/>
              </p:nvPicPr>
              <p:blipFill rotWithShape="1">
                <a:blip r:embed="rId5"/>
                <a:srcRect l="16665"/>
                <a:stretch/>
              </p:blipFill>
              <p:spPr>
                <a:xfrm>
                  <a:off x="4092151" y="1930400"/>
                  <a:ext cx="1738488" cy="3219910"/>
                </a:xfrm>
                <a:prstGeom prst="rect">
                  <a:avLst/>
                </a:prstGeom>
              </p:spPr>
            </p:pic>
            <p:cxnSp>
              <p:nvCxnSpPr>
                <p:cNvPr id="11" name="Straight Connector 10">
                  <a:extLst>
                    <a:ext uri="{FF2B5EF4-FFF2-40B4-BE49-F238E27FC236}">
                      <a16:creationId xmlns:a16="http://schemas.microsoft.com/office/drawing/2014/main" id="{78C8C9F1-6CA8-BCC3-04F6-8BF32DC66A7E}"/>
                    </a:ext>
                  </a:extLst>
                </p:cNvPr>
                <p:cNvCxnSpPr/>
                <p:nvPr/>
              </p:nvCxnSpPr>
              <p:spPr>
                <a:xfrm>
                  <a:off x="2312183" y="3105737"/>
                  <a:ext cx="1949646" cy="1289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1216FF3-7021-568A-1046-B11A1F95AC53}"/>
                    </a:ext>
                  </a:extLst>
                </p:cNvPr>
                <p:cNvCxnSpPr>
                  <a:cxnSpLocks/>
                </p:cNvCxnSpPr>
                <p:nvPr/>
              </p:nvCxnSpPr>
              <p:spPr>
                <a:xfrm>
                  <a:off x="2312183" y="3282950"/>
                  <a:ext cx="1997984" cy="1657937"/>
                </a:xfrm>
                <a:prstGeom prst="line">
                  <a:avLst/>
                </a:prstGeom>
                <a:ln>
                  <a:prstDash val="dash"/>
                </a:ln>
              </p:spPr>
              <p:style>
                <a:lnRef idx="1">
                  <a:schemeClr val="dk1"/>
                </a:lnRef>
                <a:fillRef idx="0">
                  <a:schemeClr val="dk1"/>
                </a:fillRef>
                <a:effectRef idx="0">
                  <a:schemeClr val="dk1"/>
                </a:effectRef>
                <a:fontRef idx="minor">
                  <a:schemeClr val="tx1"/>
                </a:fontRef>
              </p:style>
            </p:cxnSp>
          </p:grpSp>
          <p:pic>
            <p:nvPicPr>
              <p:cNvPr id="20" name="Picture 19">
                <a:extLst>
                  <a:ext uri="{FF2B5EF4-FFF2-40B4-BE49-F238E27FC236}">
                    <a16:creationId xmlns:a16="http://schemas.microsoft.com/office/drawing/2014/main" id="{430DC43C-C4FB-ECBD-0FA8-48F46EF065DE}"/>
                  </a:ext>
                </a:extLst>
              </p:cNvPr>
              <p:cNvPicPr>
                <a:picLocks noChangeAspect="1"/>
              </p:cNvPicPr>
              <p:nvPr/>
            </p:nvPicPr>
            <p:blipFill>
              <a:blip r:embed="rId6"/>
              <a:stretch>
                <a:fillRect/>
              </a:stretch>
            </p:blipFill>
            <p:spPr>
              <a:xfrm>
                <a:off x="5575419" y="3765816"/>
                <a:ext cx="255166" cy="261881"/>
              </a:xfrm>
              <a:prstGeom prst="rect">
                <a:avLst/>
              </a:prstGeom>
            </p:spPr>
          </p:pic>
        </p:grpSp>
      </p:grpSp>
      <p:grpSp>
        <p:nvGrpSpPr>
          <p:cNvPr id="27" name="Group 26">
            <a:extLst>
              <a:ext uri="{FF2B5EF4-FFF2-40B4-BE49-F238E27FC236}">
                <a16:creationId xmlns:a16="http://schemas.microsoft.com/office/drawing/2014/main" id="{8088FA59-D16E-A687-3C0D-1FB16714DCAB}"/>
              </a:ext>
            </a:extLst>
          </p:cNvPr>
          <p:cNvGrpSpPr/>
          <p:nvPr/>
        </p:nvGrpSpPr>
        <p:grpSpPr>
          <a:xfrm>
            <a:off x="9337927" y="1730035"/>
            <a:ext cx="1943602" cy="4585460"/>
            <a:chOff x="9567676" y="1930400"/>
            <a:chExt cx="1699700" cy="4010025"/>
          </a:xfrm>
        </p:grpSpPr>
        <p:grpSp>
          <p:nvGrpSpPr>
            <p:cNvPr id="26" name="Group 25">
              <a:extLst>
                <a:ext uri="{FF2B5EF4-FFF2-40B4-BE49-F238E27FC236}">
                  <a16:creationId xmlns:a16="http://schemas.microsoft.com/office/drawing/2014/main" id="{DCD1D6D0-FE37-E2FF-5D64-E270EFB2A5C4}"/>
                </a:ext>
              </a:extLst>
            </p:cNvPr>
            <p:cNvGrpSpPr/>
            <p:nvPr/>
          </p:nvGrpSpPr>
          <p:grpSpPr>
            <a:xfrm>
              <a:off x="9610932" y="1930400"/>
              <a:ext cx="1656444" cy="4010025"/>
              <a:chOff x="9610932" y="1930400"/>
              <a:chExt cx="1656444" cy="4010025"/>
            </a:xfrm>
          </p:grpSpPr>
          <p:grpSp>
            <p:nvGrpSpPr>
              <p:cNvPr id="24" name="Group 23">
                <a:extLst>
                  <a:ext uri="{FF2B5EF4-FFF2-40B4-BE49-F238E27FC236}">
                    <a16:creationId xmlns:a16="http://schemas.microsoft.com/office/drawing/2014/main" id="{110554CB-7032-A06A-05FF-0CFD580522D4}"/>
                  </a:ext>
                </a:extLst>
              </p:cNvPr>
              <p:cNvGrpSpPr/>
              <p:nvPr/>
            </p:nvGrpSpPr>
            <p:grpSpPr>
              <a:xfrm>
                <a:off x="9610932" y="1930400"/>
                <a:ext cx="1656444" cy="4010025"/>
                <a:chOff x="9610932" y="1930400"/>
                <a:chExt cx="1656444" cy="4010025"/>
              </a:xfrm>
            </p:grpSpPr>
            <p:pic>
              <p:nvPicPr>
                <p:cNvPr id="9" name="Picture 8">
                  <a:extLst>
                    <a:ext uri="{FF2B5EF4-FFF2-40B4-BE49-F238E27FC236}">
                      <a16:creationId xmlns:a16="http://schemas.microsoft.com/office/drawing/2014/main" id="{610478DA-A270-4475-5572-58B441E93F9A}"/>
                    </a:ext>
                  </a:extLst>
                </p:cNvPr>
                <p:cNvPicPr>
                  <a:picLocks noChangeAspect="1"/>
                </p:cNvPicPr>
                <p:nvPr/>
              </p:nvPicPr>
              <p:blipFill>
                <a:blip r:embed="rId7"/>
                <a:stretch>
                  <a:fillRect/>
                </a:stretch>
              </p:blipFill>
              <p:spPr>
                <a:xfrm>
                  <a:off x="9610932" y="1930400"/>
                  <a:ext cx="1656444" cy="4010025"/>
                </a:xfrm>
                <a:prstGeom prst="rect">
                  <a:avLst/>
                </a:prstGeom>
              </p:spPr>
            </p:pic>
            <p:pic>
              <p:nvPicPr>
                <p:cNvPr id="23" name="Picture 22">
                  <a:extLst>
                    <a:ext uri="{FF2B5EF4-FFF2-40B4-BE49-F238E27FC236}">
                      <a16:creationId xmlns:a16="http://schemas.microsoft.com/office/drawing/2014/main" id="{2C6C4A0F-CD7C-D6F2-1F33-F3C51BD23E41}"/>
                    </a:ext>
                  </a:extLst>
                </p:cNvPr>
                <p:cNvPicPr>
                  <a:picLocks noChangeAspect="1"/>
                </p:cNvPicPr>
                <p:nvPr/>
              </p:nvPicPr>
              <p:blipFill>
                <a:blip r:embed="rId6"/>
                <a:stretch>
                  <a:fillRect/>
                </a:stretch>
              </p:blipFill>
              <p:spPr>
                <a:xfrm>
                  <a:off x="10439154" y="3903831"/>
                  <a:ext cx="255166" cy="261881"/>
                </a:xfrm>
                <a:prstGeom prst="rect">
                  <a:avLst/>
                </a:prstGeom>
              </p:spPr>
            </p:pic>
          </p:grpSp>
          <p:sp>
            <p:nvSpPr>
              <p:cNvPr id="25" name="Right Arrow 24">
                <a:extLst>
                  <a:ext uri="{FF2B5EF4-FFF2-40B4-BE49-F238E27FC236}">
                    <a16:creationId xmlns:a16="http://schemas.microsoft.com/office/drawing/2014/main" id="{1EEFEE35-38EA-8FE4-D828-BFA9BAB8027D}"/>
                  </a:ext>
                </a:extLst>
              </p:cNvPr>
              <p:cNvSpPr/>
              <p:nvPr/>
            </p:nvSpPr>
            <p:spPr>
              <a:xfrm rot="16200000">
                <a:off x="10537081" y="3974692"/>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1CCEBFBC-850C-E666-42AE-9770432EB887}"/>
                </a:ext>
              </a:extLst>
            </p:cNvPr>
            <p:cNvSpPr/>
            <p:nvPr/>
          </p:nvSpPr>
          <p:spPr>
            <a:xfrm>
              <a:off x="9567676" y="3958668"/>
              <a:ext cx="157239" cy="1201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69BFDF6-DC07-362A-BB58-5277857BAA3D}"/>
              </a:ext>
            </a:extLst>
          </p:cNvPr>
          <p:cNvGrpSpPr/>
          <p:nvPr/>
        </p:nvGrpSpPr>
        <p:grpSpPr>
          <a:xfrm>
            <a:off x="5637788" y="1572645"/>
            <a:ext cx="3599950" cy="5071438"/>
            <a:chOff x="5637788" y="1715145"/>
            <a:chExt cx="3599950" cy="5071438"/>
          </a:xfrm>
        </p:grpSpPr>
        <p:sp>
          <p:nvSpPr>
            <p:cNvPr id="18" name="Right Arrow 17">
              <a:extLst>
                <a:ext uri="{FF2B5EF4-FFF2-40B4-BE49-F238E27FC236}">
                  <a16:creationId xmlns:a16="http://schemas.microsoft.com/office/drawing/2014/main" id="{FC08D7E9-AA98-7E98-5586-6C61D20D0873}"/>
                </a:ext>
              </a:extLst>
            </p:cNvPr>
            <p:cNvSpPr/>
            <p:nvPr/>
          </p:nvSpPr>
          <p:spPr>
            <a:xfrm>
              <a:off x="5637788" y="4024880"/>
              <a:ext cx="197057" cy="1505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B1EDF30A-6D2E-EA7F-E5F9-868AAEF63AC7}"/>
                </a:ext>
              </a:extLst>
            </p:cNvPr>
            <p:cNvPicPr>
              <a:picLocks noChangeAspect="1"/>
            </p:cNvPicPr>
            <p:nvPr/>
          </p:nvPicPr>
          <p:blipFill>
            <a:blip r:embed="rId8">
              <a:alphaModFix/>
            </a:blip>
            <a:stretch>
              <a:fillRect/>
            </a:stretch>
          </p:blipFill>
          <p:spPr>
            <a:xfrm>
              <a:off x="6146140" y="1715145"/>
              <a:ext cx="3091598" cy="5071438"/>
            </a:xfrm>
            <a:prstGeom prst="rect">
              <a:avLst/>
            </a:prstGeom>
          </p:spPr>
        </p:pic>
      </p:grpSp>
      <p:pic>
        <p:nvPicPr>
          <p:cNvPr id="8" name="Picture 7">
            <a:extLst>
              <a:ext uri="{FF2B5EF4-FFF2-40B4-BE49-F238E27FC236}">
                <a16:creationId xmlns:a16="http://schemas.microsoft.com/office/drawing/2014/main" id="{4834F845-18EF-F743-CB45-8446CC58E61A}"/>
              </a:ext>
            </a:extLst>
          </p:cNvPr>
          <p:cNvPicPr>
            <a:picLocks noChangeAspect="1"/>
          </p:cNvPicPr>
          <p:nvPr/>
        </p:nvPicPr>
        <p:blipFill>
          <a:blip r:embed="rId9"/>
          <a:stretch>
            <a:fillRect/>
          </a:stretch>
        </p:blipFill>
        <p:spPr>
          <a:xfrm>
            <a:off x="5833727" y="1546811"/>
            <a:ext cx="3477116" cy="4897875"/>
          </a:xfrm>
          <a:prstGeom prst="rect">
            <a:avLst/>
          </a:prstGeom>
        </p:spPr>
      </p:pic>
      <p:grpSp>
        <p:nvGrpSpPr>
          <p:cNvPr id="28" name="Group 27">
            <a:extLst>
              <a:ext uri="{FF2B5EF4-FFF2-40B4-BE49-F238E27FC236}">
                <a16:creationId xmlns:a16="http://schemas.microsoft.com/office/drawing/2014/main" id="{4E3BA028-A674-0612-D0B5-418D063EE31F}"/>
              </a:ext>
            </a:extLst>
          </p:cNvPr>
          <p:cNvGrpSpPr/>
          <p:nvPr/>
        </p:nvGrpSpPr>
        <p:grpSpPr>
          <a:xfrm rot="20221074">
            <a:off x="8030283" y="2416177"/>
            <a:ext cx="1403822" cy="484752"/>
            <a:chOff x="5051474" y="2009186"/>
            <a:chExt cx="1798906" cy="621179"/>
          </a:xfrm>
        </p:grpSpPr>
        <p:sp>
          <p:nvSpPr>
            <p:cNvPr id="31" name="Arrow: Curved Down 30">
              <a:extLst>
                <a:ext uri="{FF2B5EF4-FFF2-40B4-BE49-F238E27FC236}">
                  <a16:creationId xmlns:a16="http://schemas.microsoft.com/office/drawing/2014/main" id="{C894181A-89C3-D8D6-44ED-D12BF0802120}"/>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32" name="TextBox 31">
              <a:extLst>
                <a:ext uri="{FF2B5EF4-FFF2-40B4-BE49-F238E27FC236}">
                  <a16:creationId xmlns:a16="http://schemas.microsoft.com/office/drawing/2014/main" id="{EF497DB4-3964-51AD-3107-B182399F4BD5}"/>
                </a:ext>
              </a:extLst>
            </p:cNvPr>
            <p:cNvSpPr txBox="1"/>
            <p:nvPr/>
          </p:nvSpPr>
          <p:spPr>
            <a:xfrm rot="1378926">
              <a:off x="5216220" y="2107145"/>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33" name="TextBox 32">
            <a:extLst>
              <a:ext uri="{FF2B5EF4-FFF2-40B4-BE49-F238E27FC236}">
                <a16:creationId xmlns:a16="http://schemas.microsoft.com/office/drawing/2014/main" id="{C306ACE6-4C52-97CE-8E36-BCA30F8A1D39}"/>
              </a:ext>
            </a:extLst>
          </p:cNvPr>
          <p:cNvSpPr txBox="1"/>
          <p:nvPr/>
        </p:nvSpPr>
        <p:spPr>
          <a:xfrm>
            <a:off x="9240403" y="1332265"/>
            <a:ext cx="2316724" cy="369332"/>
          </a:xfrm>
          <a:prstGeom prst="rect">
            <a:avLst/>
          </a:prstGeom>
          <a:noFill/>
        </p:spPr>
        <p:txBody>
          <a:bodyPr wrap="square" rtlCol="0">
            <a:spAutoFit/>
          </a:bodyPr>
          <a:lstStyle/>
          <a:p>
            <a:r>
              <a:rPr lang="en-US" b="1" u="sng" dirty="0"/>
              <a:t>Overall frontal activity</a:t>
            </a:r>
            <a:endParaRPr lang="en-DE" b="1" u="sng" dirty="0"/>
          </a:p>
        </p:txBody>
      </p:sp>
      <p:sp>
        <p:nvSpPr>
          <p:cNvPr id="5" name="Date Placeholder 4">
            <a:extLst>
              <a:ext uri="{FF2B5EF4-FFF2-40B4-BE49-F238E27FC236}">
                <a16:creationId xmlns:a16="http://schemas.microsoft.com/office/drawing/2014/main" id="{8A9BC5FD-0EF4-8A1D-957B-59D17090CE53}"/>
              </a:ext>
            </a:extLst>
          </p:cNvPr>
          <p:cNvSpPr>
            <a:spLocks noGrp="1"/>
          </p:cNvSpPr>
          <p:nvPr>
            <p:ph type="dt" sz="half" idx="10"/>
          </p:nvPr>
        </p:nvSpPr>
        <p:spPr/>
        <p:txBody>
          <a:bodyPr/>
          <a:lstStyle/>
          <a:p>
            <a:fld id="{CCDA0414-A6D6-4D22-BD4A-EC431B3AEB0B}" type="datetime8">
              <a:rPr lang="en-DE" smtClean="0"/>
              <a:t>2/18/24 8:47 PM</a:t>
            </a:fld>
            <a:endParaRPr lang="en-DE"/>
          </a:p>
        </p:txBody>
      </p:sp>
      <p:sp>
        <p:nvSpPr>
          <p:cNvPr id="10" name="Slide Number Placeholder 9">
            <a:extLst>
              <a:ext uri="{FF2B5EF4-FFF2-40B4-BE49-F238E27FC236}">
                <a16:creationId xmlns:a16="http://schemas.microsoft.com/office/drawing/2014/main" id="{A355E234-9525-3B37-2EA7-0B72552EA33F}"/>
              </a:ext>
            </a:extLst>
          </p:cNvPr>
          <p:cNvSpPr>
            <a:spLocks noGrp="1"/>
          </p:cNvSpPr>
          <p:nvPr>
            <p:ph type="sldNum" sz="quarter" idx="12"/>
          </p:nvPr>
        </p:nvSpPr>
        <p:spPr/>
        <p:txBody>
          <a:bodyPr/>
          <a:lstStyle/>
          <a:p>
            <a:fld id="{8D002933-DA69-4593-A8BE-46BA8199777B}" type="slidenum">
              <a:rPr lang="en-DE" smtClean="0"/>
              <a:t>16</a:t>
            </a:fld>
            <a:endParaRPr lang="en-DE"/>
          </a:p>
        </p:txBody>
      </p:sp>
      <p:pic>
        <p:nvPicPr>
          <p:cNvPr id="96" name="Picture 95">
            <a:extLst>
              <a:ext uri="{FF2B5EF4-FFF2-40B4-BE49-F238E27FC236}">
                <a16:creationId xmlns:a16="http://schemas.microsoft.com/office/drawing/2014/main" id="{86786345-B019-F332-770E-F09B8D2CCA2B}"/>
              </a:ext>
            </a:extLst>
          </p:cNvPr>
          <p:cNvPicPr>
            <a:picLocks noChangeAspect="1"/>
          </p:cNvPicPr>
          <p:nvPr/>
        </p:nvPicPr>
        <p:blipFill>
          <a:blip r:embed="rId10"/>
          <a:stretch>
            <a:fillRect/>
          </a:stretch>
        </p:blipFill>
        <p:spPr>
          <a:xfrm>
            <a:off x="11353800" y="4478121"/>
            <a:ext cx="777120" cy="1571282"/>
          </a:xfrm>
          <a:prstGeom prst="rect">
            <a:avLst/>
          </a:prstGeom>
        </p:spPr>
      </p:pic>
      <p:pic>
        <p:nvPicPr>
          <p:cNvPr id="12" name="Picture 11">
            <a:extLst>
              <a:ext uri="{FF2B5EF4-FFF2-40B4-BE49-F238E27FC236}">
                <a16:creationId xmlns:a16="http://schemas.microsoft.com/office/drawing/2014/main" id="{D69943E5-5710-435C-520A-10894A29CC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754831"/>
            <a:ext cx="752244" cy="817814"/>
          </a:xfrm>
          <a:prstGeom prst="rect">
            <a:avLst/>
          </a:prstGeom>
        </p:spPr>
      </p:pic>
    </p:spTree>
    <p:extLst>
      <p:ext uri="{BB962C8B-B14F-4D97-AF65-F5344CB8AC3E}">
        <p14:creationId xmlns:p14="http://schemas.microsoft.com/office/powerpoint/2010/main" val="407510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517C9F9-2E23-4B8E-AFA9-37A364213ECB}"/>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96418A9A-6EFE-4ABF-B764-B1C55778460B}"/>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3F512897-EF99-4DBB-AFF9-9EA9872BF5D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6465811-483C-F747-2652-60A29F938D26}"/>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9F514368-7DB2-FC1A-45BA-5D5546B4FEA5}"/>
              </a:ext>
            </a:extLst>
          </p:cNvPr>
          <p:cNvPicPr>
            <a:picLocks noChangeAspect="1"/>
          </p:cNvPicPr>
          <p:nvPr/>
        </p:nvPicPr>
        <p:blipFill rotWithShape="1">
          <a:blip r:embed="rId2"/>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BDF04528-CDEF-488F-B375-7FC90B0F99B5}"/>
              </a:ext>
            </a:extLst>
          </p:cNvPr>
          <p:cNvSpPr txBox="1">
            <a:spLocks/>
          </p:cNvSpPr>
          <p:nvPr/>
        </p:nvSpPr>
        <p:spPr>
          <a:xfrm>
            <a:off x="74964" y="-2818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The spout leaving behaviour</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BBFB8444-9DAD-4E58-9D9C-7E48D5A24C58}"/>
              </a:ext>
            </a:extLst>
          </p:cNvPr>
          <p:cNvSpPr>
            <a:spLocks noGrp="1"/>
          </p:cNvSpPr>
          <p:nvPr>
            <p:ph type="dt" sz="half" idx="10"/>
          </p:nvPr>
        </p:nvSpPr>
        <p:spPr/>
        <p:txBody>
          <a:bodyPr/>
          <a:lstStyle/>
          <a:p>
            <a:fld id="{29A5FE4E-7AA4-45DB-B62C-902B858D822E}" type="datetime8">
              <a:rPr lang="en-DE" smtClean="0"/>
              <a:t>2/17/24 10:07 AM</a:t>
            </a:fld>
            <a:endParaRPr lang="en-DE" dirty="0"/>
          </a:p>
        </p:txBody>
      </p:sp>
      <p:sp>
        <p:nvSpPr>
          <p:cNvPr id="6" name="Slide Number Placeholder 5">
            <a:extLst>
              <a:ext uri="{FF2B5EF4-FFF2-40B4-BE49-F238E27FC236}">
                <a16:creationId xmlns:a16="http://schemas.microsoft.com/office/drawing/2014/main" id="{758E29EE-C611-4070-8FC0-A46EEEAE703C}"/>
              </a:ext>
            </a:extLst>
          </p:cNvPr>
          <p:cNvSpPr>
            <a:spLocks noGrp="1"/>
          </p:cNvSpPr>
          <p:nvPr>
            <p:ph type="sldNum" sz="quarter" idx="12"/>
          </p:nvPr>
        </p:nvSpPr>
        <p:spPr/>
        <p:txBody>
          <a:bodyPr/>
          <a:lstStyle/>
          <a:p>
            <a:fld id="{8D002933-DA69-4593-A8BE-46BA8199777B}" type="slidenum">
              <a:rPr lang="en-DE" smtClean="0"/>
              <a:t>17</a:t>
            </a:fld>
            <a:endParaRPr lang="en-DE"/>
          </a:p>
        </p:txBody>
      </p:sp>
      <p:pic>
        <p:nvPicPr>
          <p:cNvPr id="18" name="Picture 17">
            <a:extLst>
              <a:ext uri="{FF2B5EF4-FFF2-40B4-BE49-F238E27FC236}">
                <a16:creationId xmlns:a16="http://schemas.microsoft.com/office/drawing/2014/main" id="{099940E0-3EF4-4121-B33A-2B820345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8FDCEBD5-2195-41D5-9969-9CA5B6769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445E0A9C-C745-4ED4-93FB-405376E367FA}"/>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EE928115-DD28-4FB5-A784-560DDF95551D}"/>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2DEF98D0-AAC4-477D-B982-713F429D27A9}"/>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3E6AA3D8-8246-4D8D-BEEA-C2D2F5FA06B4}"/>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5F516993-EDE0-44EF-854C-994AC537618B}"/>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8A3DB6F4-C8AF-4FF7-8D34-8FAC144E18FE}"/>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2A48F852-3256-4CFA-9812-CE85E475E47A}"/>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4CA382D6-44F9-4C3B-BEAC-E9B606581428}"/>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DDE32977-5A67-0FA7-9FA5-4B41AAA5DB1E}"/>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022B017F-9026-47F4-8D5D-4B77ADC60AD7}"/>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CDFD950E-1BB0-4416-85AD-B2D5AB44A61F}"/>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6D67060B-ECB1-4CE5-91B1-2A24DA0B0605}"/>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5B263-EF13-4153-A4AF-B727D11E4376}"/>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xmlns="">
            <p:sp>
              <p:nvSpPr>
                <p:cNvPr id="29" name="TextBox 28">
                  <a:extLst>
                    <a:ext uri="{FF2B5EF4-FFF2-40B4-BE49-F238E27FC236}">
                      <a16:creationId xmlns:a16="http://schemas.microsoft.com/office/drawing/2014/main" id="{2B65B263-EF13-4153-A4AF-B727D11E4376}"/>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5"/>
                  <a:stretch>
                    <a:fillRect/>
                  </a:stretch>
                </a:blipFill>
              </p:spPr>
              <p:txBody>
                <a:bodyPr/>
                <a:lstStyle/>
                <a:p>
                  <a:r>
                    <a:rPr lang="en-DE">
                      <a:noFill/>
                    </a:rPr>
                    <a:t> </a:t>
                  </a:r>
                </a:p>
              </p:txBody>
            </p:sp>
          </mc:Fallback>
        </mc:AlternateContent>
        <p:cxnSp>
          <p:nvCxnSpPr>
            <p:cNvPr id="31" name="Straight Connector 30">
              <a:extLst>
                <a:ext uri="{FF2B5EF4-FFF2-40B4-BE49-F238E27FC236}">
                  <a16:creationId xmlns:a16="http://schemas.microsoft.com/office/drawing/2014/main" id="{6B964AD3-504F-477D-A0D2-D130E4A1F4B2}"/>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DF7FB8F2-ED51-491C-AD05-E31687212E3B}"/>
              </a:ext>
            </a:extLst>
          </p:cNvPr>
          <p:cNvPicPr>
            <a:picLocks noChangeAspect="1"/>
          </p:cNvPicPr>
          <p:nvPr/>
        </p:nvPicPr>
        <p:blipFill rotWithShape="1">
          <a:blip r:embed="rId6"/>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3551B236-430A-4669-9421-FB0BEDEA2EAB}"/>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39E05239-0879-5D84-1817-053C1F7BA166}"/>
              </a:ext>
            </a:extLst>
          </p:cNvPr>
          <p:cNvSpPr txBox="1"/>
          <p:nvPr/>
        </p:nvSpPr>
        <p:spPr>
          <a:xfrm>
            <a:off x="3512310" y="1862087"/>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19207E98-5ED1-D567-C09B-1B819A7F8CB8}"/>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B37E-4B5B-E22C-E3E9-8D6CBE5BF939}"/>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9233E79-F8C7-B132-32FD-CD3F4E65589E}"/>
              </a:ext>
            </a:extLst>
          </p:cNvPr>
          <p:cNvGrpSpPr/>
          <p:nvPr/>
        </p:nvGrpSpPr>
        <p:grpSpPr>
          <a:xfrm>
            <a:off x="-1" y="0"/>
            <a:ext cx="12192001" cy="737658"/>
            <a:chOff x="-1" y="0"/>
            <a:chExt cx="12192001" cy="737658"/>
          </a:xfrm>
        </p:grpSpPr>
        <p:sp>
          <p:nvSpPr>
            <p:cNvPr id="30" name="Rectangle 29">
              <a:extLst>
                <a:ext uri="{FF2B5EF4-FFF2-40B4-BE49-F238E27FC236}">
                  <a16:creationId xmlns:a16="http://schemas.microsoft.com/office/drawing/2014/main" id="{278DDAAB-A184-0F8D-AB43-6F41342C3B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E9DFE9EA-0549-C446-5BC0-EB9E8B6FF6E1}"/>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4331FDA-F90F-3EE1-6CEA-C543EC9AEC4B}"/>
              </a:ext>
            </a:extLst>
          </p:cNvPr>
          <p:cNvSpPr txBox="1">
            <a:spLocks/>
          </p:cNvSpPr>
          <p:nvPr/>
        </p:nvSpPr>
        <p:spPr>
          <a:xfrm>
            <a:off x="123825" y="-285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Animals make inference-based decision</a:t>
            </a:r>
            <a:endParaRPr lang="en-DE" sz="3200" dirty="0">
              <a:latin typeface="Georgia" panose="02040502050405020303" pitchFamily="18" charset="0"/>
            </a:endParaRPr>
          </a:p>
        </p:txBody>
      </p:sp>
      <p:pic>
        <p:nvPicPr>
          <p:cNvPr id="11" name="Picture 10">
            <a:extLst>
              <a:ext uri="{FF2B5EF4-FFF2-40B4-BE49-F238E27FC236}">
                <a16:creationId xmlns:a16="http://schemas.microsoft.com/office/drawing/2014/main" id="{7E457713-C260-18B6-17AC-A3B1AFCD9D9D}"/>
              </a:ext>
            </a:extLst>
          </p:cNvPr>
          <p:cNvPicPr>
            <a:picLocks noChangeAspect="1"/>
          </p:cNvPicPr>
          <p:nvPr/>
        </p:nvPicPr>
        <p:blipFill rotWithShape="1">
          <a:blip r:embed="rId3"/>
          <a:srcRect l="16908" b="19716"/>
          <a:stretch/>
        </p:blipFill>
        <p:spPr>
          <a:xfrm>
            <a:off x="37482" y="857455"/>
            <a:ext cx="2823210" cy="2233578"/>
          </a:xfrm>
          <a:prstGeom prst="rect">
            <a:avLst/>
          </a:prstGeom>
        </p:spPr>
      </p:pic>
      <p:sp>
        <p:nvSpPr>
          <p:cNvPr id="15" name="Title 1">
            <a:extLst>
              <a:ext uri="{FF2B5EF4-FFF2-40B4-BE49-F238E27FC236}">
                <a16:creationId xmlns:a16="http://schemas.microsoft.com/office/drawing/2014/main" id="{5C5BA03A-C97C-9F30-3C15-B488411F0E81}"/>
              </a:ext>
            </a:extLst>
          </p:cNvPr>
          <p:cNvSpPr txBox="1">
            <a:spLocks/>
          </p:cNvSpPr>
          <p:nvPr/>
        </p:nvSpPr>
        <p:spPr>
          <a:xfrm>
            <a:off x="130036" y="-2844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How does the animal behave?</a:t>
            </a:r>
            <a:endParaRPr lang="en-DE" sz="3200" dirty="0">
              <a:latin typeface="Georgia" panose="02040502050405020303" pitchFamily="18" charset="0"/>
            </a:endParaRPr>
          </a:p>
        </p:txBody>
      </p:sp>
      <p:sp>
        <p:nvSpPr>
          <p:cNvPr id="2" name="Date Placeholder 1">
            <a:extLst>
              <a:ext uri="{FF2B5EF4-FFF2-40B4-BE49-F238E27FC236}">
                <a16:creationId xmlns:a16="http://schemas.microsoft.com/office/drawing/2014/main" id="{43CE4932-1BB0-DED8-604B-1065F1984136}"/>
              </a:ext>
            </a:extLst>
          </p:cNvPr>
          <p:cNvSpPr>
            <a:spLocks noGrp="1"/>
          </p:cNvSpPr>
          <p:nvPr>
            <p:ph type="dt" sz="half" idx="10"/>
          </p:nvPr>
        </p:nvSpPr>
        <p:spPr/>
        <p:txBody>
          <a:bodyPr/>
          <a:lstStyle/>
          <a:p>
            <a:fld id="{29A5FE4E-7AA4-45DB-B62C-902B858D822E}" type="datetime8">
              <a:rPr lang="en-DE" smtClean="0"/>
              <a:t>2/18/24 8:59 PM</a:t>
            </a:fld>
            <a:endParaRPr lang="en-DE" dirty="0"/>
          </a:p>
        </p:txBody>
      </p:sp>
      <p:sp>
        <p:nvSpPr>
          <p:cNvPr id="6" name="Slide Number Placeholder 5">
            <a:extLst>
              <a:ext uri="{FF2B5EF4-FFF2-40B4-BE49-F238E27FC236}">
                <a16:creationId xmlns:a16="http://schemas.microsoft.com/office/drawing/2014/main" id="{3C03508E-7B75-E5EB-5C90-7F9A82D7DE2E}"/>
              </a:ext>
            </a:extLst>
          </p:cNvPr>
          <p:cNvSpPr>
            <a:spLocks noGrp="1"/>
          </p:cNvSpPr>
          <p:nvPr>
            <p:ph type="sldNum" sz="quarter" idx="12"/>
          </p:nvPr>
        </p:nvSpPr>
        <p:spPr/>
        <p:txBody>
          <a:bodyPr/>
          <a:lstStyle/>
          <a:p>
            <a:fld id="{8D002933-DA69-4593-A8BE-46BA8199777B}" type="slidenum">
              <a:rPr lang="en-DE" smtClean="0"/>
              <a:t>18</a:t>
            </a:fld>
            <a:endParaRPr lang="en-DE"/>
          </a:p>
        </p:txBody>
      </p:sp>
      <p:pic>
        <p:nvPicPr>
          <p:cNvPr id="18" name="Picture 17">
            <a:extLst>
              <a:ext uri="{FF2B5EF4-FFF2-40B4-BE49-F238E27FC236}">
                <a16:creationId xmlns:a16="http://schemas.microsoft.com/office/drawing/2014/main" id="{9CE7A844-007D-1474-139D-6C4EE460C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2874" y="979198"/>
            <a:ext cx="3890060" cy="3326042"/>
          </a:xfrm>
          <a:prstGeom prst="rect">
            <a:avLst/>
          </a:prstGeom>
        </p:spPr>
      </p:pic>
      <p:pic>
        <p:nvPicPr>
          <p:cNvPr id="21" name="Picture 20">
            <a:extLst>
              <a:ext uri="{FF2B5EF4-FFF2-40B4-BE49-F238E27FC236}">
                <a16:creationId xmlns:a16="http://schemas.microsoft.com/office/drawing/2014/main" id="{EFDEE0DE-7A6A-07FB-C494-6858DFB60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124" y="1017723"/>
            <a:ext cx="4811696" cy="3177844"/>
          </a:xfrm>
          <a:prstGeom prst="rect">
            <a:avLst/>
          </a:prstGeom>
        </p:spPr>
      </p:pic>
      <p:sp>
        <p:nvSpPr>
          <p:cNvPr id="22" name="TextBox 21">
            <a:extLst>
              <a:ext uri="{FF2B5EF4-FFF2-40B4-BE49-F238E27FC236}">
                <a16:creationId xmlns:a16="http://schemas.microsoft.com/office/drawing/2014/main" id="{B23F479F-305B-5D56-D1FC-51B566F9C667}"/>
              </a:ext>
            </a:extLst>
          </p:cNvPr>
          <p:cNvSpPr txBox="1"/>
          <p:nvPr/>
        </p:nvSpPr>
        <p:spPr>
          <a:xfrm>
            <a:off x="3723165" y="5292005"/>
            <a:ext cx="8093343" cy="369332"/>
          </a:xfrm>
          <a:prstGeom prst="rect">
            <a:avLst/>
          </a:prstGeom>
          <a:noFill/>
        </p:spPr>
        <p:txBody>
          <a:bodyPr wrap="square" rtlCol="0">
            <a:spAutoFit/>
          </a:bodyPr>
          <a:lstStyle/>
          <a:p>
            <a:r>
              <a:rPr lang="en-US" dirty="0">
                <a:latin typeface="Georgia" panose="02040502050405020303" pitchFamily="18" charset="0"/>
              </a:rPr>
              <a:t>Infer the hidden structures – value reward and no reward differently </a:t>
            </a:r>
          </a:p>
        </p:txBody>
      </p:sp>
      <p:grpSp>
        <p:nvGrpSpPr>
          <p:cNvPr id="10" name="Group 9">
            <a:extLst>
              <a:ext uri="{FF2B5EF4-FFF2-40B4-BE49-F238E27FC236}">
                <a16:creationId xmlns:a16="http://schemas.microsoft.com/office/drawing/2014/main" id="{514DECFB-1E50-70C3-C94B-135E19D60948}"/>
              </a:ext>
            </a:extLst>
          </p:cNvPr>
          <p:cNvGrpSpPr/>
          <p:nvPr/>
        </p:nvGrpSpPr>
        <p:grpSpPr>
          <a:xfrm>
            <a:off x="3723165" y="4347069"/>
            <a:ext cx="2916267" cy="494633"/>
            <a:chOff x="3391186" y="4330585"/>
            <a:chExt cx="2916267" cy="494633"/>
          </a:xfrm>
        </p:grpSpPr>
        <p:sp>
          <p:nvSpPr>
            <p:cNvPr id="20" name="TextBox 19">
              <a:extLst>
                <a:ext uri="{FF2B5EF4-FFF2-40B4-BE49-F238E27FC236}">
                  <a16:creationId xmlns:a16="http://schemas.microsoft.com/office/drawing/2014/main" id="{400E4BB8-AB9D-3D42-7751-05916199741E}"/>
                </a:ext>
              </a:extLst>
            </p:cNvPr>
            <p:cNvSpPr txBox="1"/>
            <p:nvPr/>
          </p:nvSpPr>
          <p:spPr>
            <a:xfrm>
              <a:off x="3391186" y="4363553"/>
              <a:ext cx="1069134" cy="461665"/>
            </a:xfrm>
            <a:prstGeom prst="rect">
              <a:avLst/>
            </a:prstGeom>
            <a:noFill/>
          </p:spPr>
          <p:txBody>
            <a:bodyPr wrap="square" rtlCol="0">
              <a:spAutoFit/>
            </a:bodyPr>
            <a:lstStyle/>
            <a:p>
              <a:r>
                <a:rPr lang="en-US" sz="1200" dirty="0">
                  <a:latin typeface="Georgia" panose="02040502050405020303" pitchFamily="18" charset="0"/>
                </a:rPr>
                <a:t>Starting probability</a:t>
              </a:r>
            </a:p>
          </p:txBody>
        </p:sp>
        <p:sp>
          <p:nvSpPr>
            <p:cNvPr id="23" name="TextBox 22">
              <a:extLst>
                <a:ext uri="{FF2B5EF4-FFF2-40B4-BE49-F238E27FC236}">
                  <a16:creationId xmlns:a16="http://schemas.microsoft.com/office/drawing/2014/main" id="{029FDCA8-001C-1B4F-CB60-86D489B25630}"/>
                </a:ext>
              </a:extLst>
            </p:cNvPr>
            <p:cNvSpPr txBox="1"/>
            <p:nvPr/>
          </p:nvSpPr>
          <p:spPr>
            <a:xfrm>
              <a:off x="5238319" y="4330585"/>
              <a:ext cx="1069134" cy="461665"/>
            </a:xfrm>
            <a:prstGeom prst="rect">
              <a:avLst/>
            </a:prstGeom>
            <a:noFill/>
          </p:spPr>
          <p:txBody>
            <a:bodyPr wrap="square" rtlCol="0">
              <a:spAutoFit/>
            </a:bodyPr>
            <a:lstStyle/>
            <a:p>
              <a:r>
                <a:rPr lang="en-US" sz="1200" dirty="0">
                  <a:latin typeface="Georgia" panose="02040502050405020303" pitchFamily="18" charset="0"/>
                </a:rPr>
                <a:t>Rewards in a trial</a:t>
              </a:r>
            </a:p>
          </p:txBody>
        </p:sp>
        <p:cxnSp>
          <p:nvCxnSpPr>
            <p:cNvPr id="24" name="Straight Arrow Connector 23">
              <a:extLst>
                <a:ext uri="{FF2B5EF4-FFF2-40B4-BE49-F238E27FC236}">
                  <a16:creationId xmlns:a16="http://schemas.microsoft.com/office/drawing/2014/main" id="{A9453D9C-9611-6B8C-E00E-72515FE51864}"/>
                </a:ext>
              </a:extLst>
            </p:cNvPr>
            <p:cNvCxnSpPr/>
            <p:nvPr/>
          </p:nvCxnSpPr>
          <p:spPr>
            <a:xfrm>
              <a:off x="4302398" y="4552200"/>
              <a:ext cx="7125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Arrow: Down 24">
              <a:extLst>
                <a:ext uri="{FF2B5EF4-FFF2-40B4-BE49-F238E27FC236}">
                  <a16:creationId xmlns:a16="http://schemas.microsoft.com/office/drawing/2014/main" id="{19471DD2-62E9-F572-6BE1-FCFDDDA3AF01}"/>
                </a:ext>
              </a:extLst>
            </p:cNvPr>
            <p:cNvSpPr/>
            <p:nvPr/>
          </p:nvSpPr>
          <p:spPr>
            <a:xfrm rot="10800000">
              <a:off x="5102216" y="4384676"/>
              <a:ext cx="209405" cy="33504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grpSp>
        <p:nvGrpSpPr>
          <p:cNvPr id="34" name="Group 33">
            <a:extLst>
              <a:ext uri="{FF2B5EF4-FFF2-40B4-BE49-F238E27FC236}">
                <a16:creationId xmlns:a16="http://schemas.microsoft.com/office/drawing/2014/main" id="{0DCEC73E-FE82-9B0C-FEDA-7A2ADB511EDD}"/>
              </a:ext>
            </a:extLst>
          </p:cNvPr>
          <p:cNvGrpSpPr/>
          <p:nvPr/>
        </p:nvGrpSpPr>
        <p:grpSpPr>
          <a:xfrm>
            <a:off x="7235068" y="4301680"/>
            <a:ext cx="4968493" cy="728669"/>
            <a:chOff x="7235068" y="4301680"/>
            <a:chExt cx="4968493" cy="728669"/>
          </a:xfrm>
        </p:grpSpPr>
        <p:grpSp>
          <p:nvGrpSpPr>
            <p:cNvPr id="12" name="Group 11">
              <a:extLst>
                <a:ext uri="{FF2B5EF4-FFF2-40B4-BE49-F238E27FC236}">
                  <a16:creationId xmlns:a16="http://schemas.microsoft.com/office/drawing/2014/main" id="{E5620401-0437-5D90-F6AF-803782E77B12}"/>
                </a:ext>
              </a:extLst>
            </p:cNvPr>
            <p:cNvGrpSpPr/>
            <p:nvPr/>
          </p:nvGrpSpPr>
          <p:grpSpPr>
            <a:xfrm>
              <a:off x="7235068" y="4301680"/>
              <a:ext cx="4968493" cy="728669"/>
              <a:chOff x="7339770" y="4150883"/>
              <a:chExt cx="4968493" cy="728669"/>
            </a:xfrm>
          </p:grpSpPr>
          <p:sp>
            <p:nvSpPr>
              <p:cNvPr id="13" name="TextBox 12">
                <a:extLst>
                  <a:ext uri="{FF2B5EF4-FFF2-40B4-BE49-F238E27FC236}">
                    <a16:creationId xmlns:a16="http://schemas.microsoft.com/office/drawing/2014/main" id="{675A3786-50BD-EA31-B262-6C4EC7EAD588}"/>
                  </a:ext>
                </a:extLst>
              </p:cNvPr>
              <p:cNvSpPr txBox="1"/>
              <p:nvPr/>
            </p:nvSpPr>
            <p:spPr>
              <a:xfrm>
                <a:off x="7339770" y="4150883"/>
                <a:ext cx="2219689" cy="646331"/>
              </a:xfrm>
              <a:prstGeom prst="rect">
                <a:avLst/>
              </a:prstGeom>
              <a:noFill/>
            </p:spPr>
            <p:txBody>
              <a:bodyPr wrap="square" rtlCol="0">
                <a:spAutoFit/>
              </a:bodyPr>
              <a:lstStyle/>
              <a:p>
                <a:r>
                  <a:rPr lang="en-US" sz="1200" dirty="0">
                    <a:latin typeface="Georgia" panose="02040502050405020303" pitchFamily="18" charset="0"/>
                  </a:rPr>
                  <a:t>Number of consecutive unrewarded pokes before leaving</a:t>
                </a:r>
              </a:p>
            </p:txBody>
          </p:sp>
          <p:sp>
            <p:nvSpPr>
              <p:cNvPr id="14" name="TextBox 13">
                <a:extLst>
                  <a:ext uri="{FF2B5EF4-FFF2-40B4-BE49-F238E27FC236}">
                    <a16:creationId xmlns:a16="http://schemas.microsoft.com/office/drawing/2014/main" id="{9A264CD9-66F3-74CD-95A5-EFB19AD69F3C}"/>
                  </a:ext>
                </a:extLst>
              </p:cNvPr>
              <p:cNvSpPr txBox="1"/>
              <p:nvPr/>
            </p:nvSpPr>
            <p:spPr>
              <a:xfrm>
                <a:off x="10088574" y="4197049"/>
                <a:ext cx="2219689" cy="276999"/>
              </a:xfrm>
              <a:prstGeom prst="rect">
                <a:avLst/>
              </a:prstGeom>
              <a:noFill/>
            </p:spPr>
            <p:txBody>
              <a:bodyPr wrap="square" rtlCol="0">
                <a:spAutoFit/>
              </a:bodyPr>
              <a:lstStyle/>
              <a:p>
                <a:r>
                  <a:rPr lang="en-US" sz="1200" dirty="0">
                    <a:latin typeface="Georgia" panose="02040502050405020303" pitchFamily="18" charset="0"/>
                  </a:rPr>
                  <a:t>Starting reward probability</a:t>
                </a:r>
              </a:p>
            </p:txBody>
          </p:sp>
          <p:sp>
            <p:nvSpPr>
              <p:cNvPr id="16" name="TextBox 15">
                <a:extLst>
                  <a:ext uri="{FF2B5EF4-FFF2-40B4-BE49-F238E27FC236}">
                    <a16:creationId xmlns:a16="http://schemas.microsoft.com/office/drawing/2014/main" id="{9E50D685-9916-F64A-60AC-8282AC3B116E}"/>
                  </a:ext>
                </a:extLst>
              </p:cNvPr>
              <p:cNvSpPr txBox="1"/>
              <p:nvPr/>
            </p:nvSpPr>
            <p:spPr>
              <a:xfrm>
                <a:off x="10088574" y="4417887"/>
                <a:ext cx="2219689" cy="461665"/>
              </a:xfrm>
              <a:prstGeom prst="rect">
                <a:avLst/>
              </a:prstGeom>
              <a:noFill/>
            </p:spPr>
            <p:txBody>
              <a:bodyPr wrap="square" rtlCol="0">
                <a:spAutoFit/>
              </a:bodyPr>
              <a:lstStyle/>
              <a:p>
                <a:r>
                  <a:rPr lang="en-US" sz="1200" dirty="0">
                    <a:latin typeface="Georgia" panose="02040502050405020303" pitchFamily="18" charset="0"/>
                  </a:rPr>
                  <a:t># Total rewards received in a trial</a:t>
                </a:r>
              </a:p>
            </p:txBody>
          </p:sp>
          <p:sp>
            <p:nvSpPr>
              <p:cNvPr id="19" name="TextBox 18">
                <a:extLst>
                  <a:ext uri="{FF2B5EF4-FFF2-40B4-BE49-F238E27FC236}">
                    <a16:creationId xmlns:a16="http://schemas.microsoft.com/office/drawing/2014/main" id="{8CECC66A-43C4-7A9B-D749-4AC2F0961DD4}"/>
                  </a:ext>
                </a:extLst>
              </p:cNvPr>
              <p:cNvSpPr txBox="1"/>
              <p:nvPr/>
            </p:nvSpPr>
            <p:spPr>
              <a:xfrm>
                <a:off x="9111937" y="4599879"/>
                <a:ext cx="1109845" cy="276999"/>
              </a:xfrm>
              <a:prstGeom prst="rect">
                <a:avLst/>
              </a:prstGeom>
              <a:noFill/>
            </p:spPr>
            <p:txBody>
              <a:bodyPr wrap="square" rtlCol="0">
                <a:spAutoFit/>
              </a:bodyPr>
              <a:lstStyle/>
              <a:p>
                <a:r>
                  <a:rPr lang="en-US" sz="1200" dirty="0">
                    <a:solidFill>
                      <a:srgbClr val="FF0000"/>
                    </a:solidFill>
                    <a:latin typeface="Georgia" panose="02040502050405020303" pitchFamily="18" charset="0"/>
                  </a:rPr>
                  <a:t>Independent</a:t>
                </a:r>
              </a:p>
            </p:txBody>
          </p:sp>
        </p:gr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9C771B7-7362-9318-07EB-2D80787D3B99}"/>
                    </a:ext>
                  </a:extLst>
                </p:cNvPr>
                <p:cNvSpPr txBox="1"/>
                <p:nvPr/>
              </p:nvSpPr>
              <p:spPr>
                <a:xfrm>
                  <a:off x="9327425" y="4399453"/>
                  <a:ext cx="46946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sz="2800" smtClean="0">
                            <a:latin typeface="Cambria Math" panose="02040503050406030204" pitchFamily="18" charset="0"/>
                          </a:rPr>
                          <m:t>∝</m:t>
                        </m:r>
                      </m:oMath>
                    </m:oMathPara>
                  </a14:m>
                  <a:endParaRPr lang="en-DE" sz="2800" dirty="0"/>
                </a:p>
              </p:txBody>
            </p:sp>
          </mc:Choice>
          <mc:Fallback>
            <p:sp>
              <p:nvSpPr>
                <p:cNvPr id="29" name="TextBox 28">
                  <a:extLst>
                    <a:ext uri="{FF2B5EF4-FFF2-40B4-BE49-F238E27FC236}">
                      <a16:creationId xmlns:a16="http://schemas.microsoft.com/office/drawing/2014/main" id="{49C771B7-7362-9318-07EB-2D80787D3B99}"/>
                    </a:ext>
                  </a:extLst>
                </p:cNvPr>
                <p:cNvSpPr txBox="1">
                  <a:spLocks noRot="1" noChangeAspect="1" noMove="1" noResize="1" noEditPoints="1" noAdjustHandles="1" noChangeArrowheads="1" noChangeShapeType="1" noTextEdit="1"/>
                </p:cNvSpPr>
                <p:nvPr/>
              </p:nvSpPr>
              <p:spPr>
                <a:xfrm>
                  <a:off x="9327425" y="4399453"/>
                  <a:ext cx="469466" cy="430887"/>
                </a:xfrm>
                <a:prstGeom prst="rect">
                  <a:avLst/>
                </a:prstGeom>
                <a:blipFill>
                  <a:blip r:embed="rId6"/>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8646D2E1-C83B-EA63-AF10-C3B87E209847}"/>
                </a:ext>
              </a:extLst>
            </p:cNvPr>
            <p:cNvCxnSpPr>
              <a:cxnSpLocks/>
            </p:cNvCxnSpPr>
            <p:nvPr/>
          </p:nvCxnSpPr>
          <p:spPr>
            <a:xfrm flipH="1">
              <a:off x="9443052" y="4410455"/>
              <a:ext cx="185368" cy="40888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5" name="Picture 34">
            <a:extLst>
              <a:ext uri="{FF2B5EF4-FFF2-40B4-BE49-F238E27FC236}">
                <a16:creationId xmlns:a16="http://schemas.microsoft.com/office/drawing/2014/main" id="{606ECEA5-0283-B69A-A2AB-8F1ED21B5554}"/>
              </a:ext>
            </a:extLst>
          </p:cNvPr>
          <p:cNvPicPr>
            <a:picLocks noChangeAspect="1"/>
          </p:cNvPicPr>
          <p:nvPr/>
        </p:nvPicPr>
        <p:blipFill rotWithShape="1">
          <a:blip r:embed="rId7"/>
          <a:srcRect l="10142" t="22290"/>
          <a:stretch/>
        </p:blipFill>
        <p:spPr>
          <a:xfrm>
            <a:off x="13424" y="3915391"/>
            <a:ext cx="3651928" cy="1641634"/>
          </a:xfrm>
          <a:prstGeom prst="rect">
            <a:avLst/>
          </a:prstGeom>
        </p:spPr>
      </p:pic>
      <p:sp>
        <p:nvSpPr>
          <p:cNvPr id="36" name="TextBox 35">
            <a:extLst>
              <a:ext uri="{FF2B5EF4-FFF2-40B4-BE49-F238E27FC236}">
                <a16:creationId xmlns:a16="http://schemas.microsoft.com/office/drawing/2014/main" id="{FB7EF247-03CB-4182-03A0-AFA9953349BF}"/>
              </a:ext>
            </a:extLst>
          </p:cNvPr>
          <p:cNvSpPr txBox="1"/>
          <p:nvPr/>
        </p:nvSpPr>
        <p:spPr>
          <a:xfrm>
            <a:off x="6920473" y="917973"/>
            <a:ext cx="5068567" cy="369332"/>
          </a:xfrm>
          <a:prstGeom prst="rect">
            <a:avLst/>
          </a:prstGeom>
          <a:noFill/>
        </p:spPr>
        <p:txBody>
          <a:bodyPr wrap="none" rtlCol="0">
            <a:spAutoFit/>
          </a:bodyPr>
          <a:lstStyle/>
          <a:p>
            <a:r>
              <a:rPr lang="en-US" b="1" dirty="0"/>
              <a:t>Total consecutive unrewarded pokes before leaving</a:t>
            </a:r>
            <a:endParaRPr lang="en-DE" b="1" dirty="0"/>
          </a:p>
        </p:txBody>
      </p:sp>
      <p:sp>
        <p:nvSpPr>
          <p:cNvPr id="5" name="TextBox 4">
            <a:extLst>
              <a:ext uri="{FF2B5EF4-FFF2-40B4-BE49-F238E27FC236}">
                <a16:creationId xmlns:a16="http://schemas.microsoft.com/office/drawing/2014/main" id="{083D403A-AF47-237E-C2D0-81A620DDDBF5}"/>
              </a:ext>
            </a:extLst>
          </p:cNvPr>
          <p:cNvSpPr txBox="1"/>
          <p:nvPr/>
        </p:nvSpPr>
        <p:spPr>
          <a:xfrm>
            <a:off x="7044731" y="2314348"/>
            <a:ext cx="5167377" cy="523220"/>
          </a:xfrm>
          <a:prstGeom prst="rect">
            <a:avLst/>
          </a:prstGeom>
          <a:noFill/>
        </p:spPr>
        <p:txBody>
          <a:bodyPr wrap="none" rtlCol="0">
            <a:spAutoFit/>
          </a:bodyPr>
          <a:lstStyle/>
          <a:p>
            <a:r>
              <a:rPr lang="en-US" sz="2800" dirty="0"/>
              <a:t>When is the right time to explore?</a:t>
            </a:r>
          </a:p>
        </p:txBody>
      </p:sp>
      <p:sp>
        <p:nvSpPr>
          <p:cNvPr id="7" name="Rectangle 6">
            <a:extLst>
              <a:ext uri="{FF2B5EF4-FFF2-40B4-BE49-F238E27FC236}">
                <a16:creationId xmlns:a16="http://schemas.microsoft.com/office/drawing/2014/main" id="{8D4AC777-481F-E053-B354-8015B93D554E}"/>
              </a:ext>
            </a:extLst>
          </p:cNvPr>
          <p:cNvSpPr/>
          <p:nvPr/>
        </p:nvSpPr>
        <p:spPr>
          <a:xfrm>
            <a:off x="2433485" y="4197615"/>
            <a:ext cx="539893" cy="765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CBC223-564B-FEDC-55FC-DA011ECFC21C}"/>
              </a:ext>
            </a:extLst>
          </p:cNvPr>
          <p:cNvSpPr txBox="1"/>
          <p:nvPr/>
        </p:nvSpPr>
        <p:spPr>
          <a:xfrm>
            <a:off x="7948821" y="1873883"/>
            <a:ext cx="3696140" cy="523220"/>
          </a:xfrm>
          <a:prstGeom prst="rect">
            <a:avLst/>
          </a:prstGeom>
          <a:noFill/>
        </p:spPr>
        <p:txBody>
          <a:bodyPr wrap="none" rtlCol="0">
            <a:spAutoFit/>
          </a:bodyPr>
          <a:lstStyle/>
          <a:p>
            <a:r>
              <a:rPr lang="en-US" sz="2800" dirty="0"/>
              <a:t>Spout leaving behaviour</a:t>
            </a:r>
          </a:p>
        </p:txBody>
      </p:sp>
      <p:sp>
        <p:nvSpPr>
          <p:cNvPr id="8" name="TextBox 7">
            <a:extLst>
              <a:ext uri="{FF2B5EF4-FFF2-40B4-BE49-F238E27FC236}">
                <a16:creationId xmlns:a16="http://schemas.microsoft.com/office/drawing/2014/main" id="{CD4B210E-2BDA-8540-0A74-F4E7A75E2B96}"/>
              </a:ext>
            </a:extLst>
          </p:cNvPr>
          <p:cNvSpPr txBox="1"/>
          <p:nvPr/>
        </p:nvSpPr>
        <p:spPr>
          <a:xfrm>
            <a:off x="7948821" y="1418011"/>
            <a:ext cx="3405869" cy="523220"/>
          </a:xfrm>
          <a:prstGeom prst="rect">
            <a:avLst/>
          </a:prstGeom>
          <a:noFill/>
        </p:spPr>
        <p:txBody>
          <a:bodyPr wrap="none" rtlCol="0">
            <a:spAutoFit/>
          </a:bodyPr>
          <a:lstStyle/>
          <a:p>
            <a:r>
              <a:rPr lang="en-US" sz="2800" dirty="0"/>
              <a:t>Exploratory behaviour</a:t>
            </a:r>
          </a:p>
        </p:txBody>
      </p:sp>
    </p:spTree>
    <p:extLst>
      <p:ext uri="{BB962C8B-B14F-4D97-AF65-F5344CB8AC3E}">
        <p14:creationId xmlns:p14="http://schemas.microsoft.com/office/powerpoint/2010/main" val="7667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2" presetClass="entr" presetSubtype="2"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1+#ppt_w/2"/>
                                          </p:val>
                                        </p:tav>
                                        <p:tav tm="100000">
                                          <p:val>
                                            <p:strVal val="#ppt_x"/>
                                          </p:val>
                                        </p:tav>
                                      </p:tavLst>
                                    </p:anim>
                                    <p:anim calcmode="lin" valueType="num">
                                      <p:cBhvr additive="base">
                                        <p:cTn id="5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2" grpId="0"/>
      <p:bldP spid="36" grpId="0"/>
      <p:bldP spid="36" grpId="1"/>
      <p:bldP spid="5" grpId="0"/>
      <p:bldP spid="7" grpId="0" animBg="1"/>
      <p:bldP spid="3"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AE8849-8A84-412E-BF6D-25346A75207F}"/>
              </a:ext>
            </a:extLst>
          </p:cNvPr>
          <p:cNvGrpSpPr/>
          <p:nvPr/>
        </p:nvGrpSpPr>
        <p:grpSpPr>
          <a:xfrm>
            <a:off x="-1" y="0"/>
            <a:ext cx="12192001" cy="737658"/>
            <a:chOff x="-1" y="0"/>
            <a:chExt cx="12192001" cy="737658"/>
          </a:xfrm>
        </p:grpSpPr>
        <p:sp>
          <p:nvSpPr>
            <p:cNvPr id="68" name="Rectangle 67">
              <a:extLst>
                <a:ext uri="{FF2B5EF4-FFF2-40B4-BE49-F238E27FC236}">
                  <a16:creationId xmlns:a16="http://schemas.microsoft.com/office/drawing/2014/main" id="{A4CA726E-73D9-44CC-A09E-1CC98D895A85}"/>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D08C9AB7-E24C-454E-9290-2A1913ADA57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2FC2D130-4CC5-4334-A9DC-F5B50EED3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48" y="842048"/>
            <a:ext cx="4721838" cy="1778976"/>
          </a:xfrm>
          <a:prstGeom prst="rect">
            <a:avLst/>
          </a:prstGeom>
        </p:spPr>
      </p:pic>
      <p:sp>
        <p:nvSpPr>
          <p:cNvPr id="5" name="Title 1">
            <a:extLst>
              <a:ext uri="{FF2B5EF4-FFF2-40B4-BE49-F238E27FC236}">
                <a16:creationId xmlns:a16="http://schemas.microsoft.com/office/drawing/2014/main" id="{9617CDC2-04BA-CCC5-8DC8-30BB9BA49755}"/>
              </a:ext>
            </a:extLst>
          </p:cNvPr>
          <p:cNvSpPr txBox="1">
            <a:spLocks/>
          </p:cNvSpPr>
          <p:nvPr/>
        </p:nvSpPr>
        <p:spPr>
          <a:xfrm>
            <a:off x="-1" y="31778"/>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FrA encodes expectation and evaluation of reward</a:t>
            </a:r>
            <a:endParaRPr lang="en-DE" sz="3200" dirty="0">
              <a:latin typeface="Georgia" panose="02040502050405020303" pitchFamily="18" charset="0"/>
            </a:endParaRPr>
          </a:p>
        </p:txBody>
      </p:sp>
      <p:pic>
        <p:nvPicPr>
          <p:cNvPr id="6" name="Picture 5">
            <a:extLst>
              <a:ext uri="{FF2B5EF4-FFF2-40B4-BE49-F238E27FC236}">
                <a16:creationId xmlns:a16="http://schemas.microsoft.com/office/drawing/2014/main" id="{912BCEFB-81B6-B48C-0CDB-2023ADF957BD}"/>
              </a:ext>
            </a:extLst>
          </p:cNvPr>
          <p:cNvPicPr>
            <a:picLocks noChangeAspect="1"/>
          </p:cNvPicPr>
          <p:nvPr/>
        </p:nvPicPr>
        <p:blipFill>
          <a:blip r:embed="rId4"/>
          <a:stretch>
            <a:fillRect/>
          </a:stretch>
        </p:blipFill>
        <p:spPr>
          <a:xfrm>
            <a:off x="596045" y="3063035"/>
            <a:ext cx="4128066" cy="3292682"/>
          </a:xfrm>
          <a:prstGeom prst="rect">
            <a:avLst/>
          </a:prstGeom>
        </p:spPr>
      </p:pic>
      <p:pic>
        <p:nvPicPr>
          <p:cNvPr id="7" name="Picture 6">
            <a:extLst>
              <a:ext uri="{FF2B5EF4-FFF2-40B4-BE49-F238E27FC236}">
                <a16:creationId xmlns:a16="http://schemas.microsoft.com/office/drawing/2014/main" id="{B7B7F988-7A60-6DC5-D580-7C97EFA6FB13}"/>
              </a:ext>
            </a:extLst>
          </p:cNvPr>
          <p:cNvPicPr>
            <a:picLocks noChangeAspect="1"/>
          </p:cNvPicPr>
          <p:nvPr/>
        </p:nvPicPr>
        <p:blipFill>
          <a:blip r:embed="rId5"/>
          <a:stretch>
            <a:fillRect/>
          </a:stretch>
        </p:blipFill>
        <p:spPr>
          <a:xfrm>
            <a:off x="6880244" y="3058520"/>
            <a:ext cx="3931711" cy="3294000"/>
          </a:xfrm>
          <a:prstGeom prst="rect">
            <a:avLst/>
          </a:prstGeom>
        </p:spPr>
      </p:pic>
      <p:grpSp>
        <p:nvGrpSpPr>
          <p:cNvPr id="4" name="Group 3">
            <a:extLst>
              <a:ext uri="{FF2B5EF4-FFF2-40B4-BE49-F238E27FC236}">
                <a16:creationId xmlns:a16="http://schemas.microsoft.com/office/drawing/2014/main" id="{D9064D00-3018-4D6B-9B4B-8C00FA3B747C}"/>
              </a:ext>
            </a:extLst>
          </p:cNvPr>
          <p:cNvGrpSpPr>
            <a:grpSpLocks noChangeAspect="1"/>
          </p:cNvGrpSpPr>
          <p:nvPr/>
        </p:nvGrpSpPr>
        <p:grpSpPr>
          <a:xfrm>
            <a:off x="6880244" y="3054690"/>
            <a:ext cx="3931711" cy="3294000"/>
            <a:chOff x="5980927" y="2401127"/>
            <a:chExt cx="5319713" cy="4456873"/>
          </a:xfrm>
        </p:grpSpPr>
        <p:pic>
          <p:nvPicPr>
            <p:cNvPr id="10" name="Picture 9">
              <a:extLst>
                <a:ext uri="{FF2B5EF4-FFF2-40B4-BE49-F238E27FC236}">
                  <a16:creationId xmlns:a16="http://schemas.microsoft.com/office/drawing/2014/main" id="{6BED06B8-EC42-4728-965B-D73685BC83DA}"/>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2" name="Rectangle 1">
              <a:extLst>
                <a:ext uri="{FF2B5EF4-FFF2-40B4-BE49-F238E27FC236}">
                  <a16:creationId xmlns:a16="http://schemas.microsoft.com/office/drawing/2014/main" id="{E6644BE5-12C2-4CB9-9B47-31D1E69820FD}"/>
                </a:ext>
              </a:extLst>
            </p:cNvPr>
            <p:cNvSpPr/>
            <p:nvPr/>
          </p:nvSpPr>
          <p:spPr>
            <a:xfrm>
              <a:off x="8739963" y="2732567"/>
              <a:ext cx="2560677"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E0D9BC9-28CE-4C8C-83EC-190DC75B8B12}"/>
              </a:ext>
            </a:extLst>
          </p:cNvPr>
          <p:cNvGrpSpPr>
            <a:grpSpLocks noChangeAspect="1"/>
          </p:cNvGrpSpPr>
          <p:nvPr/>
        </p:nvGrpSpPr>
        <p:grpSpPr>
          <a:xfrm>
            <a:off x="6880244" y="3062350"/>
            <a:ext cx="3931711" cy="3294000"/>
            <a:chOff x="5980927" y="2401127"/>
            <a:chExt cx="5319713" cy="4456873"/>
          </a:xfrm>
        </p:grpSpPr>
        <p:pic>
          <p:nvPicPr>
            <p:cNvPr id="12" name="Picture 11">
              <a:extLst>
                <a:ext uri="{FF2B5EF4-FFF2-40B4-BE49-F238E27FC236}">
                  <a16:creationId xmlns:a16="http://schemas.microsoft.com/office/drawing/2014/main" id="{A59AE6FB-A05C-4270-A5A1-1D022567266E}"/>
                </a:ext>
              </a:extLst>
            </p:cNvPr>
            <p:cNvPicPr>
              <a:picLocks noChangeAspect="1"/>
            </p:cNvPicPr>
            <p:nvPr/>
          </p:nvPicPr>
          <p:blipFill>
            <a:blip r:embed="rId5"/>
            <a:stretch>
              <a:fillRect/>
            </a:stretch>
          </p:blipFill>
          <p:spPr>
            <a:xfrm>
              <a:off x="5980927" y="2401127"/>
              <a:ext cx="5319713" cy="4456873"/>
            </a:xfrm>
            <a:prstGeom prst="rect">
              <a:avLst/>
            </a:prstGeom>
          </p:spPr>
        </p:pic>
        <p:sp>
          <p:nvSpPr>
            <p:cNvPr id="13" name="Rectangle 12">
              <a:extLst>
                <a:ext uri="{FF2B5EF4-FFF2-40B4-BE49-F238E27FC236}">
                  <a16:creationId xmlns:a16="http://schemas.microsoft.com/office/drawing/2014/main" id="{551B2DE5-C729-4CD2-9125-0C97B013C1B8}"/>
                </a:ext>
              </a:extLst>
            </p:cNvPr>
            <p:cNvSpPr/>
            <p:nvPr/>
          </p:nvSpPr>
          <p:spPr>
            <a:xfrm>
              <a:off x="6273209" y="2724907"/>
              <a:ext cx="2466754" cy="3904682"/>
            </a:xfrm>
            <a:prstGeom prst="rect">
              <a:avLst/>
            </a:prstGeom>
            <a:solidFill>
              <a:schemeClr val="bg1">
                <a:alpha val="66000"/>
              </a:schemeClr>
            </a:solidFill>
            <a:ln>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5" name="Picture 14">
            <a:extLst>
              <a:ext uri="{FF2B5EF4-FFF2-40B4-BE49-F238E27FC236}">
                <a16:creationId xmlns:a16="http://schemas.microsoft.com/office/drawing/2014/main" id="{BC906AFC-69A1-4E3B-855E-11422BE43CFA}"/>
              </a:ext>
            </a:extLst>
          </p:cNvPr>
          <p:cNvPicPr>
            <a:picLocks noChangeAspect="1"/>
          </p:cNvPicPr>
          <p:nvPr/>
        </p:nvPicPr>
        <p:blipFill>
          <a:blip r:embed="rId5"/>
          <a:stretch>
            <a:fillRect/>
          </a:stretch>
        </p:blipFill>
        <p:spPr>
          <a:xfrm>
            <a:off x="6864340" y="3061717"/>
            <a:ext cx="3931713" cy="3294000"/>
          </a:xfrm>
          <a:prstGeom prst="rect">
            <a:avLst/>
          </a:prstGeom>
        </p:spPr>
      </p:pic>
      <p:grpSp>
        <p:nvGrpSpPr>
          <p:cNvPr id="16" name="Group 15">
            <a:extLst>
              <a:ext uri="{FF2B5EF4-FFF2-40B4-BE49-F238E27FC236}">
                <a16:creationId xmlns:a16="http://schemas.microsoft.com/office/drawing/2014/main" id="{0065139C-59CC-47AC-BBEB-DCCFAC003839}"/>
              </a:ext>
            </a:extLst>
          </p:cNvPr>
          <p:cNvGrpSpPr/>
          <p:nvPr/>
        </p:nvGrpSpPr>
        <p:grpSpPr>
          <a:xfrm>
            <a:off x="5047099" y="2624537"/>
            <a:ext cx="1701455" cy="542379"/>
            <a:chOff x="5051474" y="2009186"/>
            <a:chExt cx="1798906" cy="648342"/>
          </a:xfrm>
        </p:grpSpPr>
        <p:sp>
          <p:nvSpPr>
            <p:cNvPr id="9" name="Arrow: Curved Down 8">
              <a:extLst>
                <a:ext uri="{FF2B5EF4-FFF2-40B4-BE49-F238E27FC236}">
                  <a16:creationId xmlns:a16="http://schemas.microsoft.com/office/drawing/2014/main" id="{D1758514-0EA2-4F78-BE32-FC3AEF549E17}"/>
                </a:ext>
              </a:extLst>
            </p:cNvPr>
            <p:cNvSpPr/>
            <p:nvPr/>
          </p:nvSpPr>
          <p:spPr>
            <a:xfrm>
              <a:off x="5051474" y="2009186"/>
              <a:ext cx="1798906" cy="44062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solidFill>
                  <a:schemeClr val="tx1"/>
                </a:solidFill>
              </a:endParaRPr>
            </a:p>
          </p:txBody>
        </p:sp>
        <p:sp>
          <p:nvSpPr>
            <p:cNvPr id="14" name="TextBox 13">
              <a:extLst>
                <a:ext uri="{FF2B5EF4-FFF2-40B4-BE49-F238E27FC236}">
                  <a16:creationId xmlns:a16="http://schemas.microsoft.com/office/drawing/2014/main" id="{0BB9B342-15BC-4F98-8C19-96D1FD4E7526}"/>
                </a:ext>
              </a:extLst>
            </p:cNvPr>
            <p:cNvSpPr txBox="1"/>
            <p:nvPr/>
          </p:nvSpPr>
          <p:spPr>
            <a:xfrm>
              <a:off x="5075536" y="2134308"/>
              <a:ext cx="1599584" cy="523220"/>
            </a:xfrm>
            <a:prstGeom prst="rect">
              <a:avLst/>
            </a:prstGeom>
            <a:noFill/>
          </p:spPr>
          <p:txBody>
            <a:bodyPr wrap="square" rtlCol="0">
              <a:spAutoFit/>
            </a:bodyPr>
            <a:lstStyle/>
            <a:p>
              <a:pPr algn="ctr"/>
              <a:r>
                <a:rPr lang="en-US" sz="1400" dirty="0"/>
                <a:t>Average across layers</a:t>
              </a:r>
              <a:endParaRPr lang="en-DE" sz="1400" dirty="0"/>
            </a:p>
          </p:txBody>
        </p:sp>
      </p:grpSp>
      <p:sp>
        <p:nvSpPr>
          <p:cNvPr id="17" name="TextBox 16">
            <a:extLst>
              <a:ext uri="{FF2B5EF4-FFF2-40B4-BE49-F238E27FC236}">
                <a16:creationId xmlns:a16="http://schemas.microsoft.com/office/drawing/2014/main" id="{8B1C12E3-7B93-4C14-956D-89E091594638}"/>
              </a:ext>
            </a:extLst>
          </p:cNvPr>
          <p:cNvSpPr txBox="1"/>
          <p:nvPr/>
        </p:nvSpPr>
        <p:spPr>
          <a:xfrm>
            <a:off x="7920981" y="2606979"/>
            <a:ext cx="2316724" cy="369332"/>
          </a:xfrm>
          <a:prstGeom prst="rect">
            <a:avLst/>
          </a:prstGeom>
          <a:noFill/>
        </p:spPr>
        <p:txBody>
          <a:bodyPr wrap="none" rtlCol="0">
            <a:spAutoFit/>
          </a:bodyPr>
          <a:lstStyle/>
          <a:p>
            <a:r>
              <a:rPr lang="en-US" b="1" u="sng" dirty="0"/>
              <a:t>Overall frontal activity</a:t>
            </a:r>
            <a:endParaRPr lang="en-DE" b="1" u="sng" dirty="0"/>
          </a:p>
        </p:txBody>
      </p:sp>
      <p:sp>
        <p:nvSpPr>
          <p:cNvPr id="19" name="Slide Number Placeholder 18">
            <a:extLst>
              <a:ext uri="{FF2B5EF4-FFF2-40B4-BE49-F238E27FC236}">
                <a16:creationId xmlns:a16="http://schemas.microsoft.com/office/drawing/2014/main" id="{24FC83D2-183C-450E-9AF1-3752DF882006}"/>
              </a:ext>
            </a:extLst>
          </p:cNvPr>
          <p:cNvSpPr>
            <a:spLocks noGrp="1"/>
          </p:cNvSpPr>
          <p:nvPr>
            <p:ph type="sldNum" sz="quarter" idx="12"/>
          </p:nvPr>
        </p:nvSpPr>
        <p:spPr/>
        <p:txBody>
          <a:bodyPr/>
          <a:lstStyle/>
          <a:p>
            <a:fld id="{8D002933-DA69-4593-A8BE-46BA8199777B}" type="slidenum">
              <a:rPr lang="en-DE" smtClean="0"/>
              <a:t>19</a:t>
            </a:fld>
            <a:endParaRPr lang="en-DE"/>
          </a:p>
        </p:txBody>
      </p:sp>
      <p:sp>
        <p:nvSpPr>
          <p:cNvPr id="21" name="TextBox 20">
            <a:extLst>
              <a:ext uri="{FF2B5EF4-FFF2-40B4-BE49-F238E27FC236}">
                <a16:creationId xmlns:a16="http://schemas.microsoft.com/office/drawing/2014/main" id="{94997430-F9B2-476E-B919-C93D25AD5232}"/>
              </a:ext>
            </a:extLst>
          </p:cNvPr>
          <p:cNvSpPr txBox="1"/>
          <p:nvPr/>
        </p:nvSpPr>
        <p:spPr>
          <a:xfrm>
            <a:off x="207862" y="1123338"/>
            <a:ext cx="1149417" cy="369332"/>
          </a:xfrm>
          <a:prstGeom prst="rect">
            <a:avLst/>
          </a:prstGeom>
          <a:noFill/>
        </p:spPr>
        <p:txBody>
          <a:bodyPr wrap="none" rtlCol="0">
            <a:spAutoFit/>
          </a:bodyPr>
          <a:lstStyle/>
          <a:p>
            <a:r>
              <a:rPr lang="en-US" b="1" u="sng" dirty="0"/>
              <a:t>Rewarded</a:t>
            </a:r>
            <a:endParaRPr lang="en-DE" b="1" u="sng" dirty="0"/>
          </a:p>
        </p:txBody>
      </p:sp>
      <p:sp>
        <p:nvSpPr>
          <p:cNvPr id="22" name="TextBox 21">
            <a:extLst>
              <a:ext uri="{FF2B5EF4-FFF2-40B4-BE49-F238E27FC236}">
                <a16:creationId xmlns:a16="http://schemas.microsoft.com/office/drawing/2014/main" id="{2EB70ECC-A02A-4DCB-8D5D-92C030EF0662}"/>
              </a:ext>
            </a:extLst>
          </p:cNvPr>
          <p:cNvSpPr txBox="1"/>
          <p:nvPr/>
        </p:nvSpPr>
        <p:spPr>
          <a:xfrm>
            <a:off x="2007578" y="1120324"/>
            <a:ext cx="1376274" cy="369332"/>
          </a:xfrm>
          <a:prstGeom prst="rect">
            <a:avLst/>
          </a:prstGeom>
          <a:noFill/>
        </p:spPr>
        <p:txBody>
          <a:bodyPr wrap="none" rtlCol="0">
            <a:spAutoFit/>
          </a:bodyPr>
          <a:lstStyle/>
          <a:p>
            <a:r>
              <a:rPr lang="en-US" b="1" u="sng" dirty="0"/>
              <a:t>Unrewarded</a:t>
            </a:r>
            <a:endParaRPr lang="en-DE" b="1" u="sng" dirty="0"/>
          </a:p>
        </p:txBody>
      </p:sp>
      <p:sp>
        <p:nvSpPr>
          <p:cNvPr id="23" name="TextBox 22">
            <a:extLst>
              <a:ext uri="{FF2B5EF4-FFF2-40B4-BE49-F238E27FC236}">
                <a16:creationId xmlns:a16="http://schemas.microsoft.com/office/drawing/2014/main" id="{549A7A09-E4AC-4128-A1C9-9D3ACC88335E}"/>
              </a:ext>
            </a:extLst>
          </p:cNvPr>
          <p:cNvSpPr txBox="1"/>
          <p:nvPr/>
        </p:nvSpPr>
        <p:spPr>
          <a:xfrm>
            <a:off x="207862" y="1524425"/>
            <a:ext cx="1092415" cy="369332"/>
          </a:xfrm>
          <a:prstGeom prst="rect">
            <a:avLst/>
          </a:prstGeom>
          <a:noFill/>
        </p:spPr>
        <p:txBody>
          <a:bodyPr wrap="none" rtlCol="0">
            <a:spAutoFit/>
          </a:bodyPr>
          <a:lstStyle/>
          <a:p>
            <a:r>
              <a:rPr lang="en-US" dirty="0"/>
              <a:t>First poke</a:t>
            </a:r>
            <a:endParaRPr lang="en-DE" dirty="0"/>
          </a:p>
        </p:txBody>
      </p:sp>
      <p:sp>
        <p:nvSpPr>
          <p:cNvPr id="24" name="TextBox 23">
            <a:extLst>
              <a:ext uri="{FF2B5EF4-FFF2-40B4-BE49-F238E27FC236}">
                <a16:creationId xmlns:a16="http://schemas.microsoft.com/office/drawing/2014/main" id="{45823071-BCFD-4124-B9CB-C805BF000F40}"/>
              </a:ext>
            </a:extLst>
          </p:cNvPr>
          <p:cNvSpPr txBox="1"/>
          <p:nvPr/>
        </p:nvSpPr>
        <p:spPr>
          <a:xfrm>
            <a:off x="207862" y="1925512"/>
            <a:ext cx="1551816" cy="646331"/>
          </a:xfrm>
          <a:prstGeom prst="rect">
            <a:avLst/>
          </a:prstGeom>
          <a:noFill/>
        </p:spPr>
        <p:txBody>
          <a:bodyPr wrap="square" rtlCol="0">
            <a:spAutoFit/>
          </a:bodyPr>
          <a:lstStyle/>
          <a:p>
            <a:r>
              <a:rPr lang="en-US" dirty="0"/>
              <a:t>Last rewarded poke</a:t>
            </a:r>
            <a:endParaRPr lang="en-DE" dirty="0"/>
          </a:p>
        </p:txBody>
      </p:sp>
      <p:sp>
        <p:nvSpPr>
          <p:cNvPr id="25" name="TextBox 24">
            <a:extLst>
              <a:ext uri="{FF2B5EF4-FFF2-40B4-BE49-F238E27FC236}">
                <a16:creationId xmlns:a16="http://schemas.microsoft.com/office/drawing/2014/main" id="{CC9A12AA-5EA7-4C8F-8329-BD33922FC67E}"/>
              </a:ext>
            </a:extLst>
          </p:cNvPr>
          <p:cNvSpPr txBox="1"/>
          <p:nvPr/>
        </p:nvSpPr>
        <p:spPr>
          <a:xfrm>
            <a:off x="2037243" y="1522532"/>
            <a:ext cx="1092415" cy="369332"/>
          </a:xfrm>
          <a:prstGeom prst="rect">
            <a:avLst/>
          </a:prstGeom>
          <a:noFill/>
        </p:spPr>
        <p:txBody>
          <a:bodyPr wrap="none" rtlCol="0">
            <a:spAutoFit/>
          </a:bodyPr>
          <a:lstStyle/>
          <a:p>
            <a:r>
              <a:rPr lang="en-US" dirty="0"/>
              <a:t>First poke</a:t>
            </a:r>
            <a:endParaRPr lang="en-DE" dirty="0"/>
          </a:p>
        </p:txBody>
      </p:sp>
      <p:sp>
        <p:nvSpPr>
          <p:cNvPr id="26" name="TextBox 25">
            <a:extLst>
              <a:ext uri="{FF2B5EF4-FFF2-40B4-BE49-F238E27FC236}">
                <a16:creationId xmlns:a16="http://schemas.microsoft.com/office/drawing/2014/main" id="{89CB5843-F79E-410F-AD87-2A6664751556}"/>
              </a:ext>
            </a:extLst>
          </p:cNvPr>
          <p:cNvSpPr txBox="1"/>
          <p:nvPr/>
        </p:nvSpPr>
        <p:spPr>
          <a:xfrm>
            <a:off x="2037243" y="2001533"/>
            <a:ext cx="1065933" cy="369332"/>
          </a:xfrm>
          <a:prstGeom prst="rect">
            <a:avLst/>
          </a:prstGeom>
          <a:noFill/>
        </p:spPr>
        <p:txBody>
          <a:bodyPr wrap="none" rtlCol="0">
            <a:spAutoFit/>
          </a:bodyPr>
          <a:lstStyle/>
          <a:p>
            <a:r>
              <a:rPr lang="en-US" dirty="0"/>
              <a:t>Last poke</a:t>
            </a:r>
            <a:endParaRPr lang="en-DE" dirty="0"/>
          </a:p>
        </p:txBody>
      </p:sp>
      <p:sp>
        <p:nvSpPr>
          <p:cNvPr id="27" name="TextBox 26">
            <a:extLst>
              <a:ext uri="{FF2B5EF4-FFF2-40B4-BE49-F238E27FC236}">
                <a16:creationId xmlns:a16="http://schemas.microsoft.com/office/drawing/2014/main" id="{8D33F1F0-E7FF-4C41-88CC-4D5E28809DA4}"/>
              </a:ext>
            </a:extLst>
          </p:cNvPr>
          <p:cNvSpPr txBox="1"/>
          <p:nvPr/>
        </p:nvSpPr>
        <p:spPr>
          <a:xfrm>
            <a:off x="800009" y="797544"/>
            <a:ext cx="1891415" cy="369332"/>
          </a:xfrm>
          <a:prstGeom prst="rect">
            <a:avLst/>
          </a:prstGeom>
          <a:noFill/>
        </p:spPr>
        <p:txBody>
          <a:bodyPr wrap="none" rtlCol="0">
            <a:spAutoFit/>
          </a:bodyPr>
          <a:lstStyle/>
          <a:p>
            <a:r>
              <a:rPr lang="en-US" b="1" u="sng" dirty="0"/>
              <a:t>Epochs of interest</a:t>
            </a:r>
            <a:endParaRPr lang="en-DE" b="1" u="sng" dirty="0"/>
          </a:p>
        </p:txBody>
      </p:sp>
      <p:pic>
        <p:nvPicPr>
          <p:cNvPr id="28" name="Picture 27">
            <a:extLst>
              <a:ext uri="{FF2B5EF4-FFF2-40B4-BE49-F238E27FC236}">
                <a16:creationId xmlns:a16="http://schemas.microsoft.com/office/drawing/2014/main" id="{27C94E06-2E43-4AF1-805F-01EF250B60BB}"/>
              </a:ext>
            </a:extLst>
          </p:cNvPr>
          <p:cNvPicPr>
            <a:picLocks noChangeAspect="1"/>
          </p:cNvPicPr>
          <p:nvPr/>
        </p:nvPicPr>
        <p:blipFill rotWithShape="1">
          <a:blip r:embed="rId6"/>
          <a:srcRect l="16908" b="19716"/>
          <a:stretch/>
        </p:blipFill>
        <p:spPr>
          <a:xfrm>
            <a:off x="10063472" y="816726"/>
            <a:ext cx="2131346" cy="1686212"/>
          </a:xfrm>
          <a:prstGeom prst="rect">
            <a:avLst/>
          </a:prstGeom>
        </p:spPr>
      </p:pic>
      <p:sp>
        <p:nvSpPr>
          <p:cNvPr id="29" name="TextBox 28">
            <a:extLst>
              <a:ext uri="{FF2B5EF4-FFF2-40B4-BE49-F238E27FC236}">
                <a16:creationId xmlns:a16="http://schemas.microsoft.com/office/drawing/2014/main" id="{5AE99D38-BC83-4862-B8A5-1FC2A748629F}"/>
              </a:ext>
            </a:extLst>
          </p:cNvPr>
          <p:cNvSpPr txBox="1"/>
          <p:nvPr/>
        </p:nvSpPr>
        <p:spPr>
          <a:xfrm>
            <a:off x="2570209" y="3484342"/>
            <a:ext cx="7884659" cy="461665"/>
          </a:xfrm>
          <a:prstGeom prst="rect">
            <a:avLst/>
          </a:prstGeom>
          <a:noFill/>
        </p:spPr>
        <p:txBody>
          <a:bodyPr wrap="none" rtlCol="0">
            <a:spAutoFit/>
          </a:bodyPr>
          <a:lstStyle/>
          <a:p>
            <a:r>
              <a:rPr lang="en-US" sz="2400" dirty="0"/>
              <a:t>Does the Frontal region A (FrA) represent animal’s behaviour?</a:t>
            </a:r>
            <a:endParaRPr lang="en-DE" sz="2400" dirty="0"/>
          </a:p>
        </p:txBody>
      </p:sp>
      <p:sp>
        <p:nvSpPr>
          <p:cNvPr id="30" name="TextBox 29">
            <a:extLst>
              <a:ext uri="{FF2B5EF4-FFF2-40B4-BE49-F238E27FC236}">
                <a16:creationId xmlns:a16="http://schemas.microsoft.com/office/drawing/2014/main" id="{E9DF6B93-DF29-4CA2-BD29-43F1A8D959ED}"/>
              </a:ext>
            </a:extLst>
          </p:cNvPr>
          <p:cNvSpPr txBox="1"/>
          <p:nvPr/>
        </p:nvSpPr>
        <p:spPr>
          <a:xfrm>
            <a:off x="1171424" y="6348690"/>
            <a:ext cx="3039999" cy="369332"/>
          </a:xfrm>
          <a:prstGeom prst="rect">
            <a:avLst/>
          </a:prstGeom>
          <a:noFill/>
        </p:spPr>
        <p:txBody>
          <a:bodyPr wrap="none" rtlCol="0">
            <a:spAutoFit/>
          </a:bodyPr>
          <a:lstStyle/>
          <a:p>
            <a:r>
              <a:rPr lang="en-US" dirty="0"/>
              <a:t>Distinct spatiotemporal profile</a:t>
            </a:r>
            <a:endParaRPr lang="en-DE" dirty="0"/>
          </a:p>
        </p:txBody>
      </p:sp>
      <p:grpSp>
        <p:nvGrpSpPr>
          <p:cNvPr id="33" name="Group 32">
            <a:extLst>
              <a:ext uri="{FF2B5EF4-FFF2-40B4-BE49-F238E27FC236}">
                <a16:creationId xmlns:a16="http://schemas.microsoft.com/office/drawing/2014/main" id="{19B5FF18-D80D-4F6B-96C7-1CEE05DC3DF5}"/>
              </a:ext>
            </a:extLst>
          </p:cNvPr>
          <p:cNvGrpSpPr/>
          <p:nvPr/>
        </p:nvGrpSpPr>
        <p:grpSpPr>
          <a:xfrm>
            <a:off x="10815060" y="5242419"/>
            <a:ext cx="1428258" cy="307777"/>
            <a:chOff x="10870900" y="5242419"/>
            <a:chExt cx="1428258" cy="307777"/>
          </a:xfrm>
        </p:grpSpPr>
        <p:sp>
          <p:nvSpPr>
            <p:cNvPr id="31" name="TextBox 30">
              <a:extLst>
                <a:ext uri="{FF2B5EF4-FFF2-40B4-BE49-F238E27FC236}">
                  <a16:creationId xmlns:a16="http://schemas.microsoft.com/office/drawing/2014/main" id="{D22D08BE-C899-4DB6-8DC1-CF4A50FC2B1D}"/>
                </a:ext>
              </a:extLst>
            </p:cNvPr>
            <p:cNvSpPr txBox="1"/>
            <p:nvPr/>
          </p:nvSpPr>
          <p:spPr>
            <a:xfrm>
              <a:off x="11027976" y="5242419"/>
              <a:ext cx="1271182" cy="307777"/>
            </a:xfrm>
            <a:prstGeom prst="rect">
              <a:avLst/>
            </a:prstGeom>
            <a:noFill/>
          </p:spPr>
          <p:txBody>
            <a:bodyPr wrap="none" rtlCol="0">
              <a:spAutoFit/>
            </a:bodyPr>
            <a:lstStyle/>
            <a:p>
              <a:r>
                <a:rPr lang="en-US" sz="1400" dirty="0"/>
                <a:t>Frontal activity</a:t>
              </a:r>
              <a:endParaRPr lang="en-DE" sz="1400" dirty="0"/>
            </a:p>
          </p:txBody>
        </p:sp>
        <p:sp>
          <p:nvSpPr>
            <p:cNvPr id="32" name="Arrow: Down 31">
              <a:extLst>
                <a:ext uri="{FF2B5EF4-FFF2-40B4-BE49-F238E27FC236}">
                  <a16:creationId xmlns:a16="http://schemas.microsoft.com/office/drawing/2014/main" id="{4A162B81-B1F1-4380-9EB4-220F6FD183F0}"/>
                </a:ext>
              </a:extLst>
            </p:cNvPr>
            <p:cNvSpPr/>
            <p:nvPr/>
          </p:nvSpPr>
          <p:spPr>
            <a:xfrm rot="10800000">
              <a:off x="10870900" y="5256055"/>
              <a:ext cx="175316" cy="2805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grpSp>
      <p:sp>
        <p:nvSpPr>
          <p:cNvPr id="18" name="Oval 17">
            <a:extLst>
              <a:ext uri="{FF2B5EF4-FFF2-40B4-BE49-F238E27FC236}">
                <a16:creationId xmlns:a16="http://schemas.microsoft.com/office/drawing/2014/main" id="{955BE3E7-D648-48ED-A099-B33B3D541728}"/>
              </a:ext>
            </a:extLst>
          </p:cNvPr>
          <p:cNvSpPr>
            <a:spLocks noChangeAspect="1"/>
          </p:cNvSpPr>
          <p:nvPr/>
        </p:nvSpPr>
        <p:spPr>
          <a:xfrm>
            <a:off x="4497983" y="1236140"/>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Title 1">
            <a:extLst>
              <a:ext uri="{FF2B5EF4-FFF2-40B4-BE49-F238E27FC236}">
                <a16:creationId xmlns:a16="http://schemas.microsoft.com/office/drawing/2014/main" id="{CA58FC8F-3CF4-E5A6-D10E-F5AC22FB9FF9}"/>
              </a:ext>
            </a:extLst>
          </p:cNvPr>
          <p:cNvSpPr txBox="1">
            <a:spLocks/>
          </p:cNvSpPr>
          <p:nvPr/>
        </p:nvSpPr>
        <p:spPr>
          <a:xfrm>
            <a:off x="0" y="36792"/>
            <a:ext cx="10515600" cy="668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Current source density analysis</a:t>
            </a:r>
            <a:endParaRPr lang="en-DE" sz="3200" dirty="0">
              <a:latin typeface="Georgia" panose="02040502050405020303" pitchFamily="18" charset="0"/>
            </a:endParaRPr>
          </a:p>
        </p:txBody>
      </p:sp>
      <p:grpSp>
        <p:nvGrpSpPr>
          <p:cNvPr id="43" name="Group 42">
            <a:extLst>
              <a:ext uri="{FF2B5EF4-FFF2-40B4-BE49-F238E27FC236}">
                <a16:creationId xmlns:a16="http://schemas.microsoft.com/office/drawing/2014/main" id="{7FB058C1-1F88-4162-A50B-A004F7B6C22C}"/>
              </a:ext>
            </a:extLst>
          </p:cNvPr>
          <p:cNvGrpSpPr/>
          <p:nvPr/>
        </p:nvGrpSpPr>
        <p:grpSpPr>
          <a:xfrm>
            <a:off x="4454872" y="1455545"/>
            <a:ext cx="929654" cy="562788"/>
            <a:chOff x="4469606" y="1690688"/>
            <a:chExt cx="875288" cy="529876"/>
          </a:xfrm>
        </p:grpSpPr>
        <p:grpSp>
          <p:nvGrpSpPr>
            <p:cNvPr id="44" name="Group 43">
              <a:extLst>
                <a:ext uri="{FF2B5EF4-FFF2-40B4-BE49-F238E27FC236}">
                  <a16:creationId xmlns:a16="http://schemas.microsoft.com/office/drawing/2014/main" id="{FF8AEAAD-5E8C-4C1E-8727-C03CCDE26E12}"/>
                </a:ext>
              </a:extLst>
            </p:cNvPr>
            <p:cNvGrpSpPr/>
            <p:nvPr/>
          </p:nvGrpSpPr>
          <p:grpSpPr>
            <a:xfrm>
              <a:off x="4469606" y="1690688"/>
              <a:ext cx="788194" cy="529876"/>
              <a:chOff x="4469606" y="1690688"/>
              <a:chExt cx="788194" cy="529876"/>
            </a:xfrm>
          </p:grpSpPr>
          <p:cxnSp>
            <p:nvCxnSpPr>
              <p:cNvPr id="46" name="Straight Connector 45">
                <a:extLst>
                  <a:ext uri="{FF2B5EF4-FFF2-40B4-BE49-F238E27FC236}">
                    <a16:creationId xmlns:a16="http://schemas.microsoft.com/office/drawing/2014/main" id="{D988C5EF-6D4A-4BAE-A46D-B42950FF9044}"/>
                  </a:ext>
                </a:extLst>
              </p:cNvPr>
              <p:cNvCxnSpPr>
                <a:cxnSpLocks/>
              </p:cNvCxnSpPr>
              <p:nvPr/>
            </p:nvCxnSpPr>
            <p:spPr>
              <a:xfrm>
                <a:off x="5257800" y="1690688"/>
                <a:ext cx="0"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E9D2E0-BA3C-4D0C-9530-A92B3D42CE71}"/>
                  </a:ext>
                </a:extLst>
              </p:cNvPr>
              <p:cNvCxnSpPr>
                <a:cxnSpLocks/>
              </p:cNvCxnSpPr>
              <p:nvPr/>
            </p:nvCxnSpPr>
            <p:spPr>
              <a:xfrm>
                <a:off x="4469606" y="1690688"/>
                <a:ext cx="9345" cy="52987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1018F7A-33B5-4F1A-8746-D62902872EA2}"/>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sp>
        <p:nvSpPr>
          <p:cNvPr id="52" name="Oval 51">
            <a:extLst>
              <a:ext uri="{FF2B5EF4-FFF2-40B4-BE49-F238E27FC236}">
                <a16:creationId xmlns:a16="http://schemas.microsoft.com/office/drawing/2014/main" id="{D3E70C2B-2FA0-45A3-9D77-72141E1381A3}"/>
              </a:ext>
            </a:extLst>
          </p:cNvPr>
          <p:cNvSpPr>
            <a:spLocks noChangeAspect="1"/>
          </p:cNvSpPr>
          <p:nvPr/>
        </p:nvSpPr>
        <p:spPr>
          <a:xfrm>
            <a:off x="7036197" y="200820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Oval 52">
            <a:extLst>
              <a:ext uri="{FF2B5EF4-FFF2-40B4-BE49-F238E27FC236}">
                <a16:creationId xmlns:a16="http://schemas.microsoft.com/office/drawing/2014/main" id="{A3B0A338-073C-42D3-BFE8-81F13277890E}"/>
              </a:ext>
            </a:extLst>
          </p:cNvPr>
          <p:cNvSpPr>
            <a:spLocks noChangeAspect="1"/>
          </p:cNvSpPr>
          <p:nvPr/>
        </p:nvSpPr>
        <p:spPr>
          <a:xfrm>
            <a:off x="5231103"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E1ABDB20-51C2-4D5F-BD5D-2B02BE74238C}"/>
              </a:ext>
            </a:extLst>
          </p:cNvPr>
          <p:cNvSpPr>
            <a:spLocks noChangeAspect="1"/>
          </p:cNvSpPr>
          <p:nvPr/>
        </p:nvSpPr>
        <p:spPr>
          <a:xfrm>
            <a:off x="6611761" y="1233028"/>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D0499942-7D84-4F15-8882-3E1668EE04DF}"/>
              </a:ext>
            </a:extLst>
          </p:cNvPr>
          <p:cNvSpPr>
            <a:spLocks noChangeAspect="1"/>
          </p:cNvSpPr>
          <p:nvPr/>
        </p:nvSpPr>
        <p:spPr>
          <a:xfrm>
            <a:off x="4531066" y="1272049"/>
            <a:ext cx="134058" cy="133046"/>
          </a:xfrm>
          <a:prstGeom prst="ellipse">
            <a:avLst/>
          </a:prstGeom>
          <a:solidFill>
            <a:srgbClr val="0000B2"/>
          </a:solidFill>
          <a:ln>
            <a:solidFill>
              <a:srgbClr val="0000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Oval 55">
            <a:extLst>
              <a:ext uri="{FF2B5EF4-FFF2-40B4-BE49-F238E27FC236}">
                <a16:creationId xmlns:a16="http://schemas.microsoft.com/office/drawing/2014/main" id="{CD26447F-AC90-4DBF-80CC-0729DAC949EF}"/>
              </a:ext>
            </a:extLst>
          </p:cNvPr>
          <p:cNvSpPr>
            <a:spLocks noChangeAspect="1"/>
          </p:cNvSpPr>
          <p:nvPr/>
        </p:nvSpPr>
        <p:spPr>
          <a:xfrm>
            <a:off x="7069280" y="2041040"/>
            <a:ext cx="134058" cy="133046"/>
          </a:xfrm>
          <a:prstGeom prst="ellipse">
            <a:avLst/>
          </a:prstGeom>
          <a:solidFill>
            <a:srgbClr val="B31311"/>
          </a:solidFill>
          <a:ln>
            <a:solidFill>
              <a:srgbClr val="B31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Oval 56">
            <a:extLst>
              <a:ext uri="{FF2B5EF4-FFF2-40B4-BE49-F238E27FC236}">
                <a16:creationId xmlns:a16="http://schemas.microsoft.com/office/drawing/2014/main" id="{F577680E-C832-4CF9-8E74-73D831F7482C}"/>
              </a:ext>
            </a:extLst>
          </p:cNvPr>
          <p:cNvSpPr>
            <a:spLocks noChangeAspect="1"/>
          </p:cNvSpPr>
          <p:nvPr/>
        </p:nvSpPr>
        <p:spPr>
          <a:xfrm>
            <a:off x="5264186" y="1265861"/>
            <a:ext cx="134058" cy="133046"/>
          </a:xfrm>
          <a:prstGeom prst="ellipse">
            <a:avLst/>
          </a:prstGeom>
          <a:solidFill>
            <a:srgbClr val="7D2F8D"/>
          </a:solidFill>
          <a:ln>
            <a:solidFill>
              <a:srgbClr val="7D2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Oval 57">
            <a:extLst>
              <a:ext uri="{FF2B5EF4-FFF2-40B4-BE49-F238E27FC236}">
                <a16:creationId xmlns:a16="http://schemas.microsoft.com/office/drawing/2014/main" id="{0EB7DA99-42B9-4CB6-AFA9-DCADED1535E8}"/>
              </a:ext>
            </a:extLst>
          </p:cNvPr>
          <p:cNvSpPr>
            <a:spLocks noChangeAspect="1"/>
          </p:cNvSpPr>
          <p:nvPr/>
        </p:nvSpPr>
        <p:spPr>
          <a:xfrm>
            <a:off x="6643701" y="1269184"/>
            <a:ext cx="134058" cy="133046"/>
          </a:xfrm>
          <a:prstGeom prst="ellipse">
            <a:avLst/>
          </a:prstGeom>
          <a:solidFill>
            <a:srgbClr val="75AB2D"/>
          </a:solidFill>
          <a:ln>
            <a:solidFill>
              <a:srgbClr val="75A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9" name="Group 58">
            <a:extLst>
              <a:ext uri="{FF2B5EF4-FFF2-40B4-BE49-F238E27FC236}">
                <a16:creationId xmlns:a16="http://schemas.microsoft.com/office/drawing/2014/main" id="{BB0E47CB-024A-46FA-AFD8-6E0927F3E96C}"/>
              </a:ext>
            </a:extLst>
          </p:cNvPr>
          <p:cNvGrpSpPr/>
          <p:nvPr/>
        </p:nvGrpSpPr>
        <p:grpSpPr>
          <a:xfrm>
            <a:off x="5404276" y="1413620"/>
            <a:ext cx="1280056" cy="623680"/>
            <a:chOff x="5405437" y="1690688"/>
            <a:chExt cx="1209675" cy="623680"/>
          </a:xfrm>
        </p:grpSpPr>
        <p:grpSp>
          <p:nvGrpSpPr>
            <p:cNvPr id="60" name="Group 59">
              <a:extLst>
                <a:ext uri="{FF2B5EF4-FFF2-40B4-BE49-F238E27FC236}">
                  <a16:creationId xmlns:a16="http://schemas.microsoft.com/office/drawing/2014/main" id="{2C6EE5F6-9C92-4806-B168-8ED5ED85E738}"/>
                </a:ext>
              </a:extLst>
            </p:cNvPr>
            <p:cNvGrpSpPr/>
            <p:nvPr/>
          </p:nvGrpSpPr>
          <p:grpSpPr>
            <a:xfrm>
              <a:off x="5405437" y="1690688"/>
              <a:ext cx="1209675" cy="623680"/>
              <a:chOff x="5405437" y="1690688"/>
              <a:chExt cx="1209675" cy="623680"/>
            </a:xfrm>
          </p:grpSpPr>
          <p:cxnSp>
            <p:nvCxnSpPr>
              <p:cNvPr id="62" name="Straight Connector 61">
                <a:extLst>
                  <a:ext uri="{FF2B5EF4-FFF2-40B4-BE49-F238E27FC236}">
                    <a16:creationId xmlns:a16="http://schemas.microsoft.com/office/drawing/2014/main" id="{977DB5BC-E2AC-49D7-A972-6051201B144A}"/>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65154B-FEDA-4A9B-9CE9-28206018BBEC}"/>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7362C08-9420-44BD-935F-A8BB06523AFE}"/>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64" name="Group 63">
            <a:extLst>
              <a:ext uri="{FF2B5EF4-FFF2-40B4-BE49-F238E27FC236}">
                <a16:creationId xmlns:a16="http://schemas.microsoft.com/office/drawing/2014/main" id="{E6837664-F397-4BA4-B237-3BE76EFDEB8D}"/>
              </a:ext>
            </a:extLst>
          </p:cNvPr>
          <p:cNvGrpSpPr/>
          <p:nvPr/>
        </p:nvGrpSpPr>
        <p:grpSpPr>
          <a:xfrm>
            <a:off x="6710730" y="1409257"/>
            <a:ext cx="806631" cy="623680"/>
            <a:chOff x="6700926" y="1690688"/>
            <a:chExt cx="806631" cy="623680"/>
          </a:xfrm>
        </p:grpSpPr>
        <p:cxnSp>
          <p:nvCxnSpPr>
            <p:cNvPr id="65" name="Straight Connector 64">
              <a:extLst>
                <a:ext uri="{FF2B5EF4-FFF2-40B4-BE49-F238E27FC236}">
                  <a16:creationId xmlns:a16="http://schemas.microsoft.com/office/drawing/2014/main" id="{46E8BF39-2D15-45FD-86EB-D3C461E48B93}"/>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F54A1C2-E072-4B87-B5A2-7EDF8548B3CA}"/>
                </a:ext>
              </a:extLst>
            </p:cNvPr>
            <p:cNvSpPr txBox="1"/>
            <p:nvPr/>
          </p:nvSpPr>
          <p:spPr>
            <a:xfrm>
              <a:off x="6700926" y="1852142"/>
              <a:ext cx="806631" cy="253916"/>
            </a:xfrm>
            <a:prstGeom prst="rect">
              <a:avLst/>
            </a:prstGeom>
            <a:noFill/>
          </p:spPr>
          <p:txBody>
            <a:bodyPr wrap="none" rtlCol="0">
              <a:spAutoFit/>
            </a:bodyPr>
            <a:lstStyle/>
            <a:p>
              <a:r>
                <a:rPr lang="en-US" sz="1050" dirty="0"/>
                <a:t>Exploration</a:t>
              </a:r>
              <a:endParaRPr lang="en-DE" sz="1050" dirty="0"/>
            </a:p>
          </p:txBody>
        </p:sp>
      </p:grpSp>
      <p:sp>
        <p:nvSpPr>
          <p:cNvPr id="3" name="Rectangle 2">
            <a:extLst>
              <a:ext uri="{FF2B5EF4-FFF2-40B4-BE49-F238E27FC236}">
                <a16:creationId xmlns:a16="http://schemas.microsoft.com/office/drawing/2014/main" id="{BD589878-C6EF-4D3B-8E3C-097D572150EB}"/>
              </a:ext>
            </a:extLst>
          </p:cNvPr>
          <p:cNvSpPr/>
          <p:nvPr/>
        </p:nvSpPr>
        <p:spPr>
          <a:xfrm>
            <a:off x="207862" y="1166876"/>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ADEE9E93-43F6-4FB8-AC07-37603EA1044C}"/>
              </a:ext>
            </a:extLst>
          </p:cNvPr>
          <p:cNvSpPr/>
          <p:nvPr/>
        </p:nvSpPr>
        <p:spPr>
          <a:xfrm>
            <a:off x="1879926" y="1177923"/>
            <a:ext cx="1459083" cy="142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Arrow Connector 19">
            <a:extLst>
              <a:ext uri="{FF2B5EF4-FFF2-40B4-BE49-F238E27FC236}">
                <a16:creationId xmlns:a16="http://schemas.microsoft.com/office/drawing/2014/main" id="{B1CA2A42-435F-4439-A60F-E991662F4F7A}"/>
              </a:ext>
            </a:extLst>
          </p:cNvPr>
          <p:cNvCxnSpPr/>
          <p:nvPr/>
        </p:nvCxnSpPr>
        <p:spPr>
          <a:xfrm flipH="1">
            <a:off x="9785555" y="5242419"/>
            <a:ext cx="196645" cy="7437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962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3"/>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par>
                                <p:cTn id="99" presetID="1" presetClass="exit" presetSubtype="0" fill="hold" grpId="1" nodeType="withEffect">
                                  <p:stCondLst>
                                    <p:cond delay="0"/>
                                  </p:stCondLst>
                                  <p:childTnLst>
                                    <p:set>
                                      <p:cBhvr>
                                        <p:cTn id="100" dur="1" fill="hold">
                                          <p:stCondLst>
                                            <p:cond delay="0"/>
                                          </p:stCondLst>
                                        </p:cTn>
                                        <p:tgtEl>
                                          <p:spTgt spid="7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 presetClass="entr" presetSubtype="2" repeatCount="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 calcmode="lin" valueType="num">
                                      <p:cBhvr additive="base">
                                        <p:cTn id="105" dur="500" fill="hold"/>
                                        <p:tgtEl>
                                          <p:spTgt spid="5"/>
                                        </p:tgtEl>
                                        <p:attrNameLst>
                                          <p:attrName>ppt_x</p:attrName>
                                        </p:attrNameLst>
                                      </p:cBhvr>
                                      <p:tavLst>
                                        <p:tav tm="0">
                                          <p:val>
                                            <p:strVal val="1+#ppt_w/2"/>
                                          </p:val>
                                        </p:tav>
                                        <p:tav tm="100000">
                                          <p:val>
                                            <p:strVal val="#ppt_x"/>
                                          </p:val>
                                        </p:tav>
                                      </p:tavLst>
                                    </p:anim>
                                    <p:anim calcmode="lin" valueType="num">
                                      <p:cBhvr additive="base">
                                        <p:cTn id="106" dur="500" fill="hold"/>
                                        <p:tgtEl>
                                          <p:spTgt spid="5"/>
                                        </p:tgtEl>
                                        <p:attrNameLst>
                                          <p:attrName>ppt_y</p:attrName>
                                        </p:attrNameLst>
                                      </p:cBhvr>
                                      <p:tavLst>
                                        <p:tav tm="0">
                                          <p:val>
                                            <p:strVal val="#ppt_y"/>
                                          </p:val>
                                        </p:tav>
                                        <p:tav tm="100000">
                                          <p:val>
                                            <p:strVal val="#ppt_y"/>
                                          </p:val>
                                        </p:tav>
                                      </p:tavLst>
                                    </p:anim>
                                  </p:childTnLst>
                                </p:cTn>
                              </p:par>
                              <p:par>
                                <p:cTn id="107" presetID="1" presetClass="exit"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1" grpId="0"/>
      <p:bldP spid="22" grpId="0"/>
      <p:bldP spid="23" grpId="0"/>
      <p:bldP spid="24" grpId="0"/>
      <p:bldP spid="25" grpId="0"/>
      <p:bldP spid="26" grpId="0"/>
      <p:bldP spid="27" grpId="0"/>
      <p:bldP spid="29" grpId="0"/>
      <p:bldP spid="29" grpId="1"/>
      <p:bldP spid="30" grpId="0"/>
      <p:bldP spid="18" grpId="0" animBg="1"/>
      <p:bldP spid="37" grpId="0"/>
      <p:bldP spid="52" grpId="0" animBg="1"/>
      <p:bldP spid="53" grpId="0" animBg="1"/>
      <p:bldP spid="54" grpId="0" animBg="1"/>
      <p:bldP spid="55" grpId="0" animBg="1"/>
      <p:bldP spid="56" grpId="0" animBg="1"/>
      <p:bldP spid="57" grpId="0" animBg="1"/>
      <p:bldP spid="58" grpId="0" animBg="1"/>
      <p:bldP spid="3" grpId="0" animBg="1"/>
      <p:bldP spid="3" grpId="1" animBg="1"/>
      <p:bldP spid="70" grpId="0" animBg="1"/>
      <p:bldP spid="7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a:extLst>
            <a:ext uri="{FF2B5EF4-FFF2-40B4-BE49-F238E27FC236}">
              <a16:creationId xmlns:a16="http://schemas.microsoft.com/office/drawing/2014/main" id="{F53B0EA6-77ED-1B91-8070-4C9898440436}"/>
            </a:ext>
          </a:extLst>
        </p:cNvPr>
        <p:cNvGrpSpPr/>
        <p:nvPr/>
      </p:nvGrpSpPr>
      <p:grpSpPr>
        <a:xfrm>
          <a:off x="0" y="0"/>
          <a:ext cx="0" cy="0"/>
          <a:chOff x="0" y="0"/>
          <a:chExt cx="0" cy="0"/>
        </a:xfrm>
      </p:grpSpPr>
      <p:grpSp>
        <p:nvGrpSpPr>
          <p:cNvPr id="4" name="Graphic 14">
            <a:extLst>
              <a:ext uri="{FF2B5EF4-FFF2-40B4-BE49-F238E27FC236}">
                <a16:creationId xmlns:a16="http://schemas.microsoft.com/office/drawing/2014/main" id="{AEEF38DC-2DE8-40B9-90AE-A0FC45722D07}"/>
              </a:ext>
            </a:extLst>
          </p:cNvPr>
          <p:cNvGrpSpPr/>
          <p:nvPr/>
        </p:nvGrpSpPr>
        <p:grpSpPr>
          <a:xfrm>
            <a:off x="3579110" y="1142479"/>
            <a:ext cx="4774926" cy="2396577"/>
            <a:chOff x="3577130" y="1093169"/>
            <a:chExt cx="4774926" cy="2396577"/>
          </a:xfrm>
        </p:grpSpPr>
        <p:grpSp>
          <p:nvGrpSpPr>
            <p:cNvPr id="6" name="Graphic 14">
              <a:extLst>
                <a:ext uri="{FF2B5EF4-FFF2-40B4-BE49-F238E27FC236}">
                  <a16:creationId xmlns:a16="http://schemas.microsoft.com/office/drawing/2014/main" id="{968AF895-E463-4EF5-8247-D5766BA1C532}"/>
                </a:ext>
              </a:extLst>
            </p:cNvPr>
            <p:cNvGrpSpPr/>
            <p:nvPr/>
          </p:nvGrpSpPr>
          <p:grpSpPr>
            <a:xfrm>
              <a:off x="4022088" y="1093169"/>
              <a:ext cx="3961387" cy="2396577"/>
              <a:chOff x="4022088" y="1093169"/>
              <a:chExt cx="3961387" cy="2396577"/>
            </a:xfrm>
            <a:solidFill>
              <a:srgbClr val="000000"/>
            </a:solidFill>
          </p:grpSpPr>
          <p:sp>
            <p:nvSpPr>
              <p:cNvPr id="7" name="Freeform: Shape 6">
                <a:extLst>
                  <a:ext uri="{FF2B5EF4-FFF2-40B4-BE49-F238E27FC236}">
                    <a16:creationId xmlns:a16="http://schemas.microsoft.com/office/drawing/2014/main" id="{939C8BAE-9BE3-4010-94C3-787F0CDF6D4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8" name="Graphic 14">
                <a:extLst>
                  <a:ext uri="{FF2B5EF4-FFF2-40B4-BE49-F238E27FC236}">
                    <a16:creationId xmlns:a16="http://schemas.microsoft.com/office/drawing/2014/main" id="{19BC101E-36D9-4E99-BE41-7EF4B2783458}"/>
                  </a:ext>
                </a:extLst>
              </p:cNvPr>
              <p:cNvGrpSpPr/>
              <p:nvPr/>
            </p:nvGrpSpPr>
            <p:grpSpPr>
              <a:xfrm>
                <a:off x="4022088" y="1488809"/>
                <a:ext cx="805043" cy="1173559"/>
                <a:chOff x="4022088" y="1488809"/>
                <a:chExt cx="805043" cy="1173559"/>
              </a:xfrm>
              <a:solidFill>
                <a:srgbClr val="000000"/>
              </a:solidFill>
            </p:grpSpPr>
            <p:sp>
              <p:nvSpPr>
                <p:cNvPr id="12" name="Freeform: Shape 11">
                  <a:extLst>
                    <a:ext uri="{FF2B5EF4-FFF2-40B4-BE49-F238E27FC236}">
                      <a16:creationId xmlns:a16="http://schemas.microsoft.com/office/drawing/2014/main" id="{1AFEF5B6-5B2F-4CF9-95B2-61522218624D}"/>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13" name="Freeform: Shape 12">
                  <a:extLst>
                    <a:ext uri="{FF2B5EF4-FFF2-40B4-BE49-F238E27FC236}">
                      <a16:creationId xmlns:a16="http://schemas.microsoft.com/office/drawing/2014/main" id="{93CD8A21-B3DB-40B6-BA6F-BC37753D8786}"/>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16" name="Graphic 14">
                <a:extLst>
                  <a:ext uri="{FF2B5EF4-FFF2-40B4-BE49-F238E27FC236}">
                    <a16:creationId xmlns:a16="http://schemas.microsoft.com/office/drawing/2014/main" id="{3F5C857D-8A8E-4D41-9F4C-00F4E83622AF}"/>
                  </a:ext>
                </a:extLst>
              </p:cNvPr>
              <p:cNvGrpSpPr/>
              <p:nvPr/>
            </p:nvGrpSpPr>
            <p:grpSpPr>
              <a:xfrm>
                <a:off x="7177861" y="1549546"/>
                <a:ext cx="805614" cy="1120096"/>
                <a:chOff x="7177861" y="1549546"/>
                <a:chExt cx="805614" cy="1120096"/>
              </a:xfrm>
              <a:solidFill>
                <a:srgbClr val="000000"/>
              </a:solidFill>
            </p:grpSpPr>
            <p:sp>
              <p:nvSpPr>
                <p:cNvPr id="17" name="Freeform: Shape 16">
                  <a:extLst>
                    <a:ext uri="{FF2B5EF4-FFF2-40B4-BE49-F238E27FC236}">
                      <a16:creationId xmlns:a16="http://schemas.microsoft.com/office/drawing/2014/main" id="{410331FE-5906-452F-809D-58EEBC43251F}"/>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18" name="Freeform: Shape 17">
                  <a:extLst>
                    <a:ext uri="{FF2B5EF4-FFF2-40B4-BE49-F238E27FC236}">
                      <a16:creationId xmlns:a16="http://schemas.microsoft.com/office/drawing/2014/main" id="{EB542B67-C017-4FB5-889D-D38B17BCAE1F}"/>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a:p>
              </p:txBody>
            </p:sp>
          </p:grpSp>
          <p:sp>
            <p:nvSpPr>
              <p:cNvPr id="20" name="Freeform: Shape 19">
                <a:extLst>
                  <a:ext uri="{FF2B5EF4-FFF2-40B4-BE49-F238E27FC236}">
                    <a16:creationId xmlns:a16="http://schemas.microsoft.com/office/drawing/2014/main" id="{F9AF6BC8-1134-4F87-8A12-89D613590E6F}"/>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grpSp>
        <p:grpSp>
          <p:nvGrpSpPr>
            <p:cNvPr id="21" name="Graphic 14">
              <a:extLst>
                <a:ext uri="{FF2B5EF4-FFF2-40B4-BE49-F238E27FC236}">
                  <a16:creationId xmlns:a16="http://schemas.microsoft.com/office/drawing/2014/main" id="{622AC602-F74F-4851-82F3-53C643F129FB}"/>
                </a:ext>
              </a:extLst>
            </p:cNvPr>
            <p:cNvGrpSpPr/>
            <p:nvPr/>
          </p:nvGrpSpPr>
          <p:grpSpPr>
            <a:xfrm>
              <a:off x="3577130" y="2618395"/>
              <a:ext cx="1545616" cy="448190"/>
              <a:chOff x="3577130" y="2618395"/>
              <a:chExt cx="1545616" cy="448190"/>
            </a:xfrm>
          </p:grpSpPr>
          <p:sp>
            <p:nvSpPr>
              <p:cNvPr id="22" name="Freeform: Shape 21">
                <a:extLst>
                  <a:ext uri="{FF2B5EF4-FFF2-40B4-BE49-F238E27FC236}">
                    <a16:creationId xmlns:a16="http://schemas.microsoft.com/office/drawing/2014/main" id="{A76A88B3-918E-4B81-A4E7-FC4BA54D2A38}"/>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E734F06A-379E-438A-9F22-C1548E933D7B}"/>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sp>
            <p:nvSpPr>
              <p:cNvPr id="24" name="TextBox 23">
                <a:extLst>
                  <a:ext uri="{FF2B5EF4-FFF2-40B4-BE49-F238E27FC236}">
                    <a16:creationId xmlns:a16="http://schemas.microsoft.com/office/drawing/2014/main" id="{99270FEC-BFE0-4A37-8E8A-A638EA616143}"/>
                  </a:ext>
                </a:extLst>
              </p:cNvPr>
              <p:cNvSpPr txBox="1"/>
              <p:nvPr/>
            </p:nvSpPr>
            <p:spPr>
              <a:xfrm rot="21584668">
                <a:off x="3577130" y="2618395"/>
                <a:ext cx="1545616" cy="348557"/>
              </a:xfrm>
              <a:prstGeom prst="rect">
                <a:avLst/>
              </a:prstGeom>
              <a:noFill/>
            </p:spPr>
            <p:txBody>
              <a:bodyPr wrap="none" rtlCol="0">
                <a:spAutoFit/>
              </a:bodyPr>
              <a:lstStyle/>
              <a:p>
                <a:pPr algn="l"/>
                <a:r>
                  <a:rPr lang="en-DE" sz="1665" b="1" spc="0" baseline="0" dirty="0">
                    <a:solidFill>
                      <a:schemeClr val="bg1"/>
                    </a:solidFill>
                    <a:latin typeface="Georgia"/>
                    <a:sym typeface="Georgia"/>
                    <a:rtl val="0"/>
                  </a:rPr>
                  <a:t>Exploitation</a:t>
                </a:r>
              </a:p>
            </p:txBody>
          </p:sp>
        </p:grpSp>
        <p:grpSp>
          <p:nvGrpSpPr>
            <p:cNvPr id="25" name="Graphic 14">
              <a:extLst>
                <a:ext uri="{FF2B5EF4-FFF2-40B4-BE49-F238E27FC236}">
                  <a16:creationId xmlns:a16="http://schemas.microsoft.com/office/drawing/2014/main" id="{BFF39674-6F90-40A9-A0D6-2C35D76505EE}"/>
                </a:ext>
              </a:extLst>
            </p:cNvPr>
            <p:cNvGrpSpPr/>
            <p:nvPr/>
          </p:nvGrpSpPr>
          <p:grpSpPr>
            <a:xfrm>
              <a:off x="6759953" y="2604225"/>
              <a:ext cx="1592103" cy="472317"/>
              <a:chOff x="6759953" y="2604225"/>
              <a:chExt cx="1592103" cy="472317"/>
            </a:xfrm>
          </p:grpSpPr>
          <p:sp>
            <p:nvSpPr>
              <p:cNvPr id="26" name="Freeform: Shape 25">
                <a:extLst>
                  <a:ext uri="{FF2B5EF4-FFF2-40B4-BE49-F238E27FC236}">
                    <a16:creationId xmlns:a16="http://schemas.microsoft.com/office/drawing/2014/main" id="{7830C9AD-9798-4D29-8B64-6A322F1A3AAE}"/>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7" name="Freeform: Shape 26">
                <a:extLst>
                  <a:ext uri="{FF2B5EF4-FFF2-40B4-BE49-F238E27FC236}">
                    <a16:creationId xmlns:a16="http://schemas.microsoft.com/office/drawing/2014/main" id="{806CE334-F2A9-4E51-B837-1DC2F99DB48D}"/>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sp>
            <p:nvSpPr>
              <p:cNvPr id="28" name="TextBox 27">
                <a:extLst>
                  <a:ext uri="{FF2B5EF4-FFF2-40B4-BE49-F238E27FC236}">
                    <a16:creationId xmlns:a16="http://schemas.microsoft.com/office/drawing/2014/main" id="{CB32D3F3-2F63-4BA8-A8BF-39CC08179C54}"/>
                  </a:ext>
                </a:extLst>
              </p:cNvPr>
              <p:cNvSpPr txBox="1"/>
              <p:nvPr/>
            </p:nvSpPr>
            <p:spPr>
              <a:xfrm rot="21584668">
                <a:off x="6759953" y="2604225"/>
                <a:ext cx="1592103" cy="367665"/>
              </a:xfrm>
              <a:prstGeom prst="rect">
                <a:avLst/>
              </a:prstGeom>
              <a:noFill/>
            </p:spPr>
            <p:txBody>
              <a:bodyPr wrap="none" rtlCol="0">
                <a:spAutoFit/>
              </a:bodyPr>
              <a:lstStyle/>
              <a:p>
                <a:pPr algn="l"/>
                <a:r>
                  <a:rPr lang="en-DE" sz="1789" b="1" spc="0" baseline="0" dirty="0">
                    <a:solidFill>
                      <a:schemeClr val="bg1"/>
                    </a:solidFill>
                    <a:latin typeface="Georgia"/>
                    <a:sym typeface="Georgia"/>
                    <a:rtl val="0"/>
                  </a:rPr>
                  <a:t>Exploration</a:t>
                </a:r>
              </a:p>
            </p:txBody>
          </p:sp>
        </p:grpSp>
      </p:grpSp>
      <p:sp>
        <p:nvSpPr>
          <p:cNvPr id="3" name="TextBox 2">
            <a:extLst>
              <a:ext uri="{FF2B5EF4-FFF2-40B4-BE49-F238E27FC236}">
                <a16:creationId xmlns:a16="http://schemas.microsoft.com/office/drawing/2014/main" id="{834645AA-F18C-7A5E-C714-6670255E15AC}"/>
              </a:ext>
            </a:extLst>
          </p:cNvPr>
          <p:cNvSpPr txBox="1"/>
          <p:nvPr/>
        </p:nvSpPr>
        <p:spPr>
          <a:xfrm>
            <a:off x="1565698" y="3949551"/>
            <a:ext cx="9005455" cy="1077218"/>
          </a:xfrm>
          <a:prstGeom prst="rect">
            <a:avLst/>
          </a:prstGeom>
          <a:noFill/>
        </p:spPr>
        <p:txBody>
          <a:bodyPr wrap="square">
            <a:spAutoFit/>
          </a:bodyPr>
          <a:lstStyle/>
          <a:p>
            <a:pPr algn="ctr"/>
            <a:r>
              <a:rPr lang="en-US" sz="3200" dirty="0">
                <a:latin typeface="Georgia" panose="02040502050405020303" pitchFamily="18" charset="0"/>
              </a:rPr>
              <a:t>Navigating Uncertainty: Neural Mechanisms of Probabilistic Foraging in Mongolian Gerbils</a:t>
            </a:r>
            <a:endParaRPr lang="en-US" sz="3200" dirty="0"/>
          </a:p>
        </p:txBody>
      </p:sp>
      <p:sp>
        <p:nvSpPr>
          <p:cNvPr id="2" name="TextBox 1">
            <a:extLst>
              <a:ext uri="{FF2B5EF4-FFF2-40B4-BE49-F238E27FC236}">
                <a16:creationId xmlns:a16="http://schemas.microsoft.com/office/drawing/2014/main" id="{FC0F0EDF-2EBB-70AF-8325-9C5C61364C1D}"/>
              </a:ext>
            </a:extLst>
          </p:cNvPr>
          <p:cNvSpPr txBox="1"/>
          <p:nvPr/>
        </p:nvSpPr>
        <p:spPr>
          <a:xfrm>
            <a:off x="1488021" y="459275"/>
            <a:ext cx="9005455" cy="584775"/>
          </a:xfrm>
          <a:prstGeom prst="rect">
            <a:avLst/>
          </a:prstGeom>
          <a:noFill/>
        </p:spPr>
        <p:txBody>
          <a:bodyPr wrap="square">
            <a:spAutoFit/>
          </a:bodyPr>
          <a:lstStyle/>
          <a:p>
            <a:pPr algn="ctr"/>
            <a:r>
              <a:rPr lang="en-US" sz="3200" b="1" dirty="0">
                <a:latin typeface="Georgia" panose="02040502050405020303" pitchFamily="18" charset="0"/>
              </a:rPr>
              <a:t>Should I stay or should I go?</a:t>
            </a:r>
            <a:endParaRPr lang="en-US" sz="3200" b="1" dirty="0"/>
          </a:p>
        </p:txBody>
      </p:sp>
      <p:sp>
        <p:nvSpPr>
          <p:cNvPr id="5" name="TextBox 4">
            <a:extLst>
              <a:ext uri="{FF2B5EF4-FFF2-40B4-BE49-F238E27FC236}">
                <a16:creationId xmlns:a16="http://schemas.microsoft.com/office/drawing/2014/main" id="{B7E22F68-7BC7-468F-6943-3874252BF645}"/>
              </a:ext>
            </a:extLst>
          </p:cNvPr>
          <p:cNvSpPr txBox="1"/>
          <p:nvPr/>
        </p:nvSpPr>
        <p:spPr>
          <a:xfrm>
            <a:off x="9639633" y="2420946"/>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A2F4BF7-B359-8C46-5076-5F84629A997D}"/>
              </a:ext>
            </a:extLst>
          </p:cNvPr>
          <p:cNvSpPr txBox="1"/>
          <p:nvPr/>
        </p:nvSpPr>
        <p:spPr>
          <a:xfrm>
            <a:off x="2942167" y="5132551"/>
            <a:ext cx="6097162" cy="1323439"/>
          </a:xfrm>
          <a:prstGeom prst="rect">
            <a:avLst/>
          </a:prstGeom>
          <a:noFill/>
        </p:spPr>
        <p:txBody>
          <a:bodyPr wrap="square">
            <a:spAutoFit/>
          </a:bodyPr>
          <a:lstStyle/>
          <a:p>
            <a:pPr algn="ctr"/>
            <a:r>
              <a:rPr lang="en-US" sz="2000" dirty="0">
                <a:latin typeface="Georgia" panose="02040502050405020303" pitchFamily="18" charset="0"/>
              </a:rPr>
              <a:t>Master’s Thesis </a:t>
            </a:r>
          </a:p>
          <a:p>
            <a:pPr algn="ctr"/>
            <a:r>
              <a:rPr lang="en-US" sz="2000" dirty="0">
                <a:latin typeface="Georgia" panose="02040502050405020303" pitchFamily="18" charset="0"/>
              </a:rPr>
              <a:t>by</a:t>
            </a:r>
          </a:p>
          <a:p>
            <a:pPr algn="ctr"/>
            <a:r>
              <a:rPr lang="en-US" sz="2000" dirty="0">
                <a:latin typeface="Georgia" panose="02040502050405020303" pitchFamily="18" charset="0"/>
              </a:rPr>
              <a:t>Vishal Kannan</a:t>
            </a:r>
          </a:p>
          <a:p>
            <a:pPr algn="ctr"/>
            <a:r>
              <a:rPr lang="en-US" sz="2000" dirty="0">
                <a:latin typeface="Georgia" panose="02040502050405020303" pitchFamily="18" charset="0"/>
              </a:rPr>
              <a:t>Supervisor: Prof. Dr. Max Happel</a:t>
            </a:r>
            <a:endParaRPr lang="en-DE" sz="2000" dirty="0">
              <a:latin typeface="Georgia" panose="02040502050405020303" pitchFamily="18" charset="0"/>
            </a:endParaRPr>
          </a:p>
        </p:txBody>
      </p:sp>
      <p:pic>
        <p:nvPicPr>
          <p:cNvPr id="10" name="Picture 9">
            <a:extLst>
              <a:ext uri="{FF2B5EF4-FFF2-40B4-BE49-F238E27FC236}">
                <a16:creationId xmlns:a16="http://schemas.microsoft.com/office/drawing/2014/main" id="{5D076D55-1B42-2603-21EC-51C1472B7A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413325" y="1710705"/>
            <a:ext cx="1247434" cy="1659808"/>
          </a:xfrm>
          <a:prstGeom prst="rect">
            <a:avLst/>
          </a:prstGeom>
        </p:spPr>
      </p:pic>
      <p:pic>
        <p:nvPicPr>
          <p:cNvPr id="29" name="Picture 28">
            <a:extLst>
              <a:ext uri="{FF2B5EF4-FFF2-40B4-BE49-F238E27FC236}">
                <a16:creationId xmlns:a16="http://schemas.microsoft.com/office/drawing/2014/main" id="{3EB400B1-A79F-46E2-8C23-5D61750B0C87}"/>
              </a:ext>
            </a:extLst>
          </p:cNvPr>
          <p:cNvPicPr>
            <a:picLocks noChangeAspect="1"/>
          </p:cNvPicPr>
          <p:nvPr/>
        </p:nvPicPr>
        <p:blipFill>
          <a:blip r:embed="rId5"/>
          <a:stretch>
            <a:fillRect/>
          </a:stretch>
        </p:blipFill>
        <p:spPr>
          <a:xfrm>
            <a:off x="45992" y="16934"/>
            <a:ext cx="2540905" cy="875679"/>
          </a:xfrm>
          <a:prstGeom prst="rect">
            <a:avLst/>
          </a:prstGeom>
        </p:spPr>
      </p:pic>
      <p:pic>
        <p:nvPicPr>
          <p:cNvPr id="30" name="Picture 29">
            <a:extLst>
              <a:ext uri="{FF2B5EF4-FFF2-40B4-BE49-F238E27FC236}">
                <a16:creationId xmlns:a16="http://schemas.microsoft.com/office/drawing/2014/main" id="{449418A6-7A5F-4585-A478-B3DC1385E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6733" y="33868"/>
            <a:ext cx="2302936" cy="671458"/>
          </a:xfrm>
          <a:prstGeom prst="rect">
            <a:avLst/>
          </a:prstGeom>
        </p:spPr>
      </p:pic>
      <p:pic>
        <p:nvPicPr>
          <p:cNvPr id="31" name="Picture 30">
            <a:extLst>
              <a:ext uri="{FF2B5EF4-FFF2-40B4-BE49-F238E27FC236}">
                <a16:creationId xmlns:a16="http://schemas.microsoft.com/office/drawing/2014/main" id="{1FAD1271-E341-4C1F-AE3A-8D5A0F1C0CDC}"/>
              </a:ext>
            </a:extLst>
          </p:cNvPr>
          <p:cNvPicPr>
            <a:picLocks noChangeAspect="1"/>
          </p:cNvPicPr>
          <p:nvPr/>
        </p:nvPicPr>
        <p:blipFill>
          <a:blip r:embed="rId7"/>
          <a:stretch>
            <a:fillRect/>
          </a:stretch>
        </p:blipFill>
        <p:spPr>
          <a:xfrm>
            <a:off x="10569659" y="6358885"/>
            <a:ext cx="1568282" cy="362590"/>
          </a:xfrm>
          <a:prstGeom prst="rect">
            <a:avLst/>
          </a:prstGeom>
        </p:spPr>
      </p:pic>
      <p:pic>
        <p:nvPicPr>
          <p:cNvPr id="33" name="Picture 32">
            <a:extLst>
              <a:ext uri="{FF2B5EF4-FFF2-40B4-BE49-F238E27FC236}">
                <a16:creationId xmlns:a16="http://schemas.microsoft.com/office/drawing/2014/main" id="{948053D4-5F88-490C-8F72-11D4E64D5D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66" y="5600254"/>
            <a:ext cx="1666875" cy="1171575"/>
          </a:xfrm>
          <a:prstGeom prst="rect">
            <a:avLst/>
          </a:prstGeom>
        </p:spPr>
      </p:pic>
    </p:spTree>
    <p:extLst>
      <p:ext uri="{BB962C8B-B14F-4D97-AF65-F5344CB8AC3E}">
        <p14:creationId xmlns:p14="http://schemas.microsoft.com/office/powerpoint/2010/main" val="28095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EFD8E91-889B-45E8-987D-1A1C5AC0B0B1}"/>
              </a:ext>
            </a:extLst>
          </p:cNvPr>
          <p:cNvGrpSpPr/>
          <p:nvPr/>
        </p:nvGrpSpPr>
        <p:grpSpPr>
          <a:xfrm>
            <a:off x="-1" y="0"/>
            <a:ext cx="12192001" cy="737658"/>
            <a:chOff x="-1" y="0"/>
            <a:chExt cx="12192001" cy="737658"/>
          </a:xfrm>
        </p:grpSpPr>
        <p:sp>
          <p:nvSpPr>
            <p:cNvPr id="53" name="Rectangle 52">
              <a:extLst>
                <a:ext uri="{FF2B5EF4-FFF2-40B4-BE49-F238E27FC236}">
                  <a16:creationId xmlns:a16="http://schemas.microsoft.com/office/drawing/2014/main" id="{57B66277-E956-4174-98C6-8FBC2A8D1EE8}"/>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635FBC24-F263-478C-8ECF-37B3F1A2E98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sp>
        <p:nvSpPr>
          <p:cNvPr id="2" name="TextBox 1">
            <a:extLst>
              <a:ext uri="{FF2B5EF4-FFF2-40B4-BE49-F238E27FC236}">
                <a16:creationId xmlns:a16="http://schemas.microsoft.com/office/drawing/2014/main" id="{60F4AAC4-9F5A-4195-A4F9-9E3393AC8409}"/>
              </a:ext>
            </a:extLst>
          </p:cNvPr>
          <p:cNvSpPr txBox="1"/>
          <p:nvPr/>
        </p:nvSpPr>
        <p:spPr>
          <a:xfrm>
            <a:off x="5152880" y="1548838"/>
            <a:ext cx="4144083" cy="369332"/>
          </a:xfrm>
          <a:prstGeom prst="rect">
            <a:avLst/>
          </a:prstGeom>
          <a:noFill/>
        </p:spPr>
        <p:txBody>
          <a:bodyPr wrap="none" rtlCol="0">
            <a:spAutoFit/>
          </a:bodyPr>
          <a:lstStyle/>
          <a:p>
            <a:r>
              <a:rPr lang="en-US" dirty="0">
                <a:latin typeface="Georgia" panose="02040502050405020303" pitchFamily="18" charset="0"/>
              </a:rPr>
              <a:t>What makes the last poke the last one?</a:t>
            </a:r>
            <a:endParaRPr lang="en-DE"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7723" y="5508891"/>
            <a:ext cx="3248025" cy="609600"/>
          </a:xfrm>
          <a:prstGeom prst="rect">
            <a:avLst/>
          </a:prstGeom>
        </p:spPr>
      </p:pic>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859" y="2319130"/>
            <a:ext cx="6325472" cy="3137634"/>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11365" y="2668800"/>
            <a:ext cx="3219100" cy="3810631"/>
            <a:chOff x="703745"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03745"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528887" y="3038475"/>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657475" y="3038475"/>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2/17/24 10:07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20</a:t>
            </a:fld>
            <a:endParaRPr lang="en-DE"/>
          </a:p>
        </p:txBody>
      </p:sp>
      <p:pic>
        <p:nvPicPr>
          <p:cNvPr id="19" name="Picture 18">
            <a:extLst>
              <a:ext uri="{FF2B5EF4-FFF2-40B4-BE49-F238E27FC236}">
                <a16:creationId xmlns:a16="http://schemas.microsoft.com/office/drawing/2014/main" id="{C696A1BC-ED14-4793-B696-23C840723EE8}"/>
              </a:ext>
            </a:extLst>
          </p:cNvPr>
          <p:cNvPicPr>
            <a:picLocks noChangeAspect="1"/>
          </p:cNvPicPr>
          <p:nvPr/>
        </p:nvPicPr>
        <p:blipFill rotWithShape="1">
          <a:blip r:embed="rId8">
            <a:extLst>
              <a:ext uri="{28A0092B-C50C-407E-A947-70E740481C1C}">
                <a14:useLocalDpi xmlns:a14="http://schemas.microsoft.com/office/drawing/2010/main" val="0"/>
              </a:ext>
            </a:extLst>
          </a:blip>
          <a:srcRect l="5450" t="23715" r="5237" b="23155"/>
          <a:stretch/>
        </p:blipFill>
        <p:spPr>
          <a:xfrm>
            <a:off x="3686183" y="1123941"/>
            <a:ext cx="4829298" cy="1795508"/>
          </a:xfrm>
          <a:prstGeom prst="rect">
            <a:avLst/>
          </a:prstGeom>
        </p:spPr>
      </p:pic>
      <p:grpSp>
        <p:nvGrpSpPr>
          <p:cNvPr id="39" name="Group 38">
            <a:extLst>
              <a:ext uri="{FF2B5EF4-FFF2-40B4-BE49-F238E27FC236}">
                <a16:creationId xmlns:a16="http://schemas.microsoft.com/office/drawing/2014/main" id="{C5CC7E27-3C25-4661-ABB4-4F6A9B460DAB}"/>
              </a:ext>
            </a:extLst>
          </p:cNvPr>
          <p:cNvGrpSpPr/>
          <p:nvPr/>
        </p:nvGrpSpPr>
        <p:grpSpPr>
          <a:xfrm>
            <a:off x="4469606" y="1690688"/>
            <a:ext cx="875288" cy="623680"/>
            <a:chOff x="4469606" y="1690688"/>
            <a:chExt cx="875288" cy="623680"/>
          </a:xfrm>
        </p:grpSpPr>
        <p:grpSp>
          <p:nvGrpSpPr>
            <p:cNvPr id="36" name="Group 35">
              <a:extLst>
                <a:ext uri="{FF2B5EF4-FFF2-40B4-BE49-F238E27FC236}">
                  <a16:creationId xmlns:a16="http://schemas.microsoft.com/office/drawing/2014/main" id="{80F3C23A-EA6A-490E-92B8-8875543A3A75}"/>
                </a:ext>
              </a:extLst>
            </p:cNvPr>
            <p:cNvGrpSpPr/>
            <p:nvPr/>
          </p:nvGrpSpPr>
          <p:grpSpPr>
            <a:xfrm>
              <a:off x="4469606" y="1690688"/>
              <a:ext cx="788194" cy="623680"/>
              <a:chOff x="4469606" y="1690688"/>
              <a:chExt cx="788194" cy="623680"/>
            </a:xfrm>
          </p:grpSpPr>
          <p:cxnSp>
            <p:nvCxnSpPr>
              <p:cNvPr id="28" name="Straight Connector 27">
                <a:extLst>
                  <a:ext uri="{FF2B5EF4-FFF2-40B4-BE49-F238E27FC236}">
                    <a16:creationId xmlns:a16="http://schemas.microsoft.com/office/drawing/2014/main" id="{7CB6965E-6046-4C7B-9247-54B179ADC7E5}"/>
                  </a:ext>
                </a:extLst>
              </p:cNvPr>
              <p:cNvCxnSpPr>
                <a:cxnSpLocks/>
              </p:cNvCxnSpPr>
              <p:nvPr/>
            </p:nvCxnSpPr>
            <p:spPr>
              <a:xfrm>
                <a:off x="5257800"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E48C00-8D97-49EB-821D-020442615704}"/>
                  </a:ext>
                </a:extLst>
              </p:cNvPr>
              <p:cNvCxnSpPr>
                <a:cxnSpLocks/>
              </p:cNvCxnSpPr>
              <p:nvPr/>
            </p:nvCxnSpPr>
            <p:spPr>
              <a:xfrm>
                <a:off x="4469606"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5C45290-B502-421E-B7F9-B7E4BCE679C7}"/>
                </a:ext>
              </a:extLst>
            </p:cNvPr>
            <p:cNvSpPr txBox="1"/>
            <p:nvPr/>
          </p:nvSpPr>
          <p:spPr>
            <a:xfrm>
              <a:off x="4478951" y="1852433"/>
              <a:ext cx="865943" cy="261610"/>
            </a:xfrm>
            <a:prstGeom prst="rect">
              <a:avLst/>
            </a:prstGeom>
            <a:noFill/>
          </p:spPr>
          <p:txBody>
            <a:bodyPr wrap="none" rtlCol="0">
              <a:spAutoFit/>
            </a:bodyPr>
            <a:lstStyle/>
            <a:p>
              <a:r>
                <a:rPr lang="en-US" sz="1050" dirty="0"/>
                <a:t>Exploitation</a:t>
              </a:r>
              <a:endParaRPr lang="en-DE" sz="1050" dirty="0"/>
            </a:p>
          </p:txBody>
        </p:sp>
      </p:grpSp>
      <p:grpSp>
        <p:nvGrpSpPr>
          <p:cNvPr id="41" name="Group 40">
            <a:extLst>
              <a:ext uri="{FF2B5EF4-FFF2-40B4-BE49-F238E27FC236}">
                <a16:creationId xmlns:a16="http://schemas.microsoft.com/office/drawing/2014/main" id="{06E263A0-A2C4-4EE2-A306-195E62A75C46}"/>
              </a:ext>
            </a:extLst>
          </p:cNvPr>
          <p:cNvGrpSpPr/>
          <p:nvPr/>
        </p:nvGrpSpPr>
        <p:grpSpPr>
          <a:xfrm>
            <a:off x="5405437" y="1690688"/>
            <a:ext cx="1209675" cy="623680"/>
            <a:chOff x="5405437" y="1690688"/>
            <a:chExt cx="1209675" cy="623680"/>
          </a:xfrm>
        </p:grpSpPr>
        <p:grpSp>
          <p:nvGrpSpPr>
            <p:cNvPr id="37" name="Group 36">
              <a:extLst>
                <a:ext uri="{FF2B5EF4-FFF2-40B4-BE49-F238E27FC236}">
                  <a16:creationId xmlns:a16="http://schemas.microsoft.com/office/drawing/2014/main" id="{605800CE-E089-437A-924E-8CEB253745BC}"/>
                </a:ext>
              </a:extLst>
            </p:cNvPr>
            <p:cNvGrpSpPr/>
            <p:nvPr/>
          </p:nvGrpSpPr>
          <p:grpSpPr>
            <a:xfrm>
              <a:off x="5405437" y="1690688"/>
              <a:ext cx="1209675" cy="623680"/>
              <a:chOff x="5405437" y="1690688"/>
              <a:chExt cx="1209675" cy="623680"/>
            </a:xfrm>
          </p:grpSpPr>
          <p:cxnSp>
            <p:nvCxnSpPr>
              <p:cNvPr id="33" name="Straight Connector 32">
                <a:extLst>
                  <a:ext uri="{FF2B5EF4-FFF2-40B4-BE49-F238E27FC236}">
                    <a16:creationId xmlns:a16="http://schemas.microsoft.com/office/drawing/2014/main" id="{4BBDC269-0CC9-4CD7-9B23-4B1BA1150FD7}"/>
                  </a:ext>
                </a:extLst>
              </p:cNvPr>
              <p:cNvCxnSpPr>
                <a:cxnSpLocks/>
              </p:cNvCxnSpPr>
              <p:nvPr/>
            </p:nvCxnSpPr>
            <p:spPr>
              <a:xfrm>
                <a:off x="5405437"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82F8AE-B03B-4F70-B21F-764228ED0362}"/>
                  </a:ext>
                </a:extLst>
              </p:cNvPr>
              <p:cNvCxnSpPr>
                <a:cxnSpLocks/>
              </p:cNvCxnSpPr>
              <p:nvPr/>
            </p:nvCxnSpPr>
            <p:spPr>
              <a:xfrm>
                <a:off x="661511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24FAF6A-1F72-423F-B7BE-22C397E50321}"/>
                </a:ext>
              </a:extLst>
            </p:cNvPr>
            <p:cNvSpPr txBox="1"/>
            <p:nvPr/>
          </p:nvSpPr>
          <p:spPr>
            <a:xfrm>
              <a:off x="5572816" y="1794779"/>
              <a:ext cx="904606" cy="415498"/>
            </a:xfrm>
            <a:prstGeom prst="rect">
              <a:avLst/>
            </a:prstGeom>
            <a:noFill/>
          </p:spPr>
          <p:txBody>
            <a:bodyPr wrap="square" rtlCol="0">
              <a:spAutoFit/>
            </a:bodyPr>
            <a:lstStyle/>
            <a:p>
              <a:pPr algn="ctr"/>
              <a:r>
                <a:rPr lang="en-US" sz="1050" dirty="0"/>
                <a:t>Shift towards exploration</a:t>
              </a:r>
              <a:endParaRPr lang="en-DE" sz="1050" dirty="0"/>
            </a:p>
          </p:txBody>
        </p:sp>
      </p:grpSp>
      <p:grpSp>
        <p:nvGrpSpPr>
          <p:cNvPr id="43" name="Group 42">
            <a:extLst>
              <a:ext uri="{FF2B5EF4-FFF2-40B4-BE49-F238E27FC236}">
                <a16:creationId xmlns:a16="http://schemas.microsoft.com/office/drawing/2014/main" id="{4B675EB6-DD0B-463E-B875-30741308C14E}"/>
              </a:ext>
            </a:extLst>
          </p:cNvPr>
          <p:cNvGrpSpPr/>
          <p:nvPr/>
        </p:nvGrpSpPr>
        <p:grpSpPr>
          <a:xfrm>
            <a:off x="6536531" y="1690688"/>
            <a:ext cx="806631" cy="623680"/>
            <a:chOff x="6536531" y="1690688"/>
            <a:chExt cx="806631" cy="623680"/>
          </a:xfrm>
        </p:grpSpPr>
        <p:cxnSp>
          <p:nvCxnSpPr>
            <p:cNvPr id="35" name="Straight Connector 34">
              <a:extLst>
                <a:ext uri="{FF2B5EF4-FFF2-40B4-BE49-F238E27FC236}">
                  <a16:creationId xmlns:a16="http://schemas.microsoft.com/office/drawing/2014/main" id="{CE7FC193-7EDE-4DB3-84D3-74F97117374F}"/>
                </a:ext>
              </a:extLst>
            </p:cNvPr>
            <p:cNvCxnSpPr>
              <a:cxnSpLocks/>
            </p:cNvCxnSpPr>
            <p:nvPr/>
          </p:nvCxnSpPr>
          <p:spPr>
            <a:xfrm>
              <a:off x="7015162" y="1690688"/>
              <a:ext cx="0" cy="62368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6E630A-B4BC-4DD3-9956-82A49D2CA2D1}"/>
                </a:ext>
              </a:extLst>
            </p:cNvPr>
            <p:cNvSpPr txBox="1"/>
            <p:nvPr/>
          </p:nvSpPr>
          <p:spPr>
            <a:xfrm>
              <a:off x="6536531" y="1838153"/>
              <a:ext cx="806631" cy="253916"/>
            </a:xfrm>
            <a:prstGeom prst="rect">
              <a:avLst/>
            </a:prstGeom>
            <a:noFill/>
          </p:spPr>
          <p:txBody>
            <a:bodyPr wrap="none" rtlCol="0">
              <a:spAutoFit/>
            </a:bodyPr>
            <a:lstStyle/>
            <a:p>
              <a:r>
                <a:rPr lang="en-US" sz="1050" dirty="0"/>
                <a:t>Exploration</a:t>
              </a:r>
              <a:endParaRPr lang="en-DE" sz="1050" dirty="0"/>
            </a:p>
          </p:txBody>
        </p:sp>
      </p:grpSp>
      <p:sp>
        <p:nvSpPr>
          <p:cNvPr id="22" name="TextBox 21">
            <a:extLst>
              <a:ext uri="{FF2B5EF4-FFF2-40B4-BE49-F238E27FC236}">
                <a16:creationId xmlns:a16="http://schemas.microsoft.com/office/drawing/2014/main" id="{51720653-9ED6-433E-8670-C554025EDCC2}"/>
              </a:ext>
            </a:extLst>
          </p:cNvPr>
          <p:cNvSpPr txBox="1"/>
          <p:nvPr/>
        </p:nvSpPr>
        <p:spPr>
          <a:xfrm>
            <a:off x="3930465" y="3564782"/>
            <a:ext cx="4974695" cy="646331"/>
          </a:xfrm>
          <a:prstGeom prst="rect">
            <a:avLst/>
          </a:prstGeom>
          <a:noFill/>
        </p:spPr>
        <p:txBody>
          <a:bodyPr wrap="none" rtlCol="0">
            <a:spAutoFit/>
          </a:bodyPr>
          <a:lstStyle/>
          <a:p>
            <a:r>
              <a:rPr lang="en-US" dirty="0">
                <a:solidFill>
                  <a:srgbClr val="FFC000"/>
                </a:solidFill>
              </a:rPr>
              <a:t>Early phase – 0 to 100 ms after the end of the poke</a:t>
            </a:r>
          </a:p>
          <a:p>
            <a:r>
              <a:rPr lang="en-US" dirty="0">
                <a:solidFill>
                  <a:srgbClr val="FF7E79"/>
                </a:solidFill>
              </a:rPr>
              <a:t>Late phase – 100- 500 ms after the end of the poke</a:t>
            </a:r>
            <a:endParaRPr lang="en-DE" dirty="0">
              <a:solidFill>
                <a:srgbClr val="FF7E79"/>
              </a:solidFill>
            </a:endParaRPr>
          </a:p>
        </p:txBody>
      </p:sp>
      <p:sp>
        <p:nvSpPr>
          <p:cNvPr id="46" name="Oval 45">
            <a:extLst>
              <a:ext uri="{FF2B5EF4-FFF2-40B4-BE49-F238E27FC236}">
                <a16:creationId xmlns:a16="http://schemas.microsoft.com/office/drawing/2014/main" id="{F81D14D3-DD9B-407D-AF0E-B6DB670E20D6}"/>
              </a:ext>
            </a:extLst>
          </p:cNvPr>
          <p:cNvSpPr>
            <a:spLocks noChangeAspect="1"/>
          </p:cNvSpPr>
          <p:nvPr/>
        </p:nvSpPr>
        <p:spPr>
          <a:xfrm>
            <a:off x="5365912" y="149811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7" name="Oval 46">
            <a:extLst>
              <a:ext uri="{FF2B5EF4-FFF2-40B4-BE49-F238E27FC236}">
                <a16:creationId xmlns:a16="http://schemas.microsoft.com/office/drawing/2014/main" id="{B4D10A35-1419-43D8-A4FB-834316D14E3E}"/>
              </a:ext>
            </a:extLst>
          </p:cNvPr>
          <p:cNvSpPr>
            <a:spLocks noChangeAspect="1"/>
          </p:cNvSpPr>
          <p:nvPr/>
        </p:nvSpPr>
        <p:spPr>
          <a:xfrm>
            <a:off x="6615510" y="1492563"/>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6" name="Group 5">
            <a:extLst>
              <a:ext uri="{FF2B5EF4-FFF2-40B4-BE49-F238E27FC236}">
                <a16:creationId xmlns:a16="http://schemas.microsoft.com/office/drawing/2014/main" id="{5C2E333B-95F8-43DA-AC73-280EAB495C35}"/>
              </a:ext>
            </a:extLst>
          </p:cNvPr>
          <p:cNvGrpSpPr/>
          <p:nvPr/>
        </p:nvGrpSpPr>
        <p:grpSpPr>
          <a:xfrm>
            <a:off x="7822" y="865800"/>
            <a:ext cx="4862775" cy="1811260"/>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9"/>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F444B8C-2A21-4F1B-87EB-F7E401FD544A}"/>
                  </a:ext>
                </a:extLst>
              </p:cNvPr>
              <p:cNvGraphicFramePr>
                <a:graphicFrameLocks noChangeAspect="1"/>
              </p:cNvGraphicFramePr>
              <p:nvPr>
                <p:extLst>
                  <p:ext uri="{D42A27DB-BD31-4B8C-83A1-F6EECF244321}">
                    <p14:modId xmlns:p14="http://schemas.microsoft.com/office/powerpoint/2010/main" val="3104255272"/>
                  </p:ext>
                </p:extLst>
              </p:nvPr>
            </p:nvGraphicFramePr>
            <p:xfrm>
              <a:off x="6852445" y="819354"/>
              <a:ext cx="2582208" cy="1452492"/>
            </p:xfrm>
            <a:graphic>
              <a:graphicData uri="http://schemas.microsoft.com/office/powerpoint/2016/sectionzoom">
                <psez:sectionZm>
                  <psez:sectionZmObj sectionId="{B16B3BE7-C430-4C2F-AFA5-5D24D657B1F2}">
                    <psez:zmPr id="{15C3FD09-00AC-4F8D-A1B2-8B47B5D779E4}" transitionDur="1000">
                      <p166:blipFill xmlns:p166="http://schemas.microsoft.com/office/powerpoint/2016/6/main">
                        <a:blip r:embed="rId10"/>
                        <a:stretch>
                          <a:fillRect/>
                        </a:stretch>
                      </p166:blipFill>
                      <p166:spPr xmlns:p166="http://schemas.microsoft.com/office/powerpoint/2016/6/main">
                        <a:xfrm>
                          <a:off x="0" y="0"/>
                          <a:ext cx="2582208" cy="1452492"/>
                        </a:xfrm>
                        <a:prstGeom prst="rect">
                          <a:avLst/>
                        </a:prstGeom>
                        <a:ln w="3175">
                          <a:noFill/>
                        </a:ln>
                      </p166:spPr>
                    </psez:zmPr>
                  </psez:sectionZmObj>
                </psez:sectionZm>
              </a:graphicData>
            </a:graphic>
          </p:graphicFrame>
        </mc:Choice>
        <mc:Fallback xmlns="">
          <p:pic>
            <p:nvPicPr>
              <p:cNvPr id="29" name="Section Zoom 28">
                <a:hlinkClick r:id="rId11" action="ppaction://hlinksldjump"/>
                <a:extLst>
                  <a:ext uri="{FF2B5EF4-FFF2-40B4-BE49-F238E27FC236}">
                    <a16:creationId xmlns:a16="http://schemas.microsoft.com/office/drawing/2014/main" id="{5F444B8C-2A21-4F1B-87EB-F7E401FD544A}"/>
                  </a:ext>
                </a:extLst>
              </p:cNvPr>
              <p:cNvPicPr>
                <a:picLocks noGrp="1" noRot="1" noChangeAspect="1" noMove="1" noResize="1" noEditPoints="1" noAdjustHandles="1" noChangeArrowheads="1" noChangeShapeType="1"/>
              </p:cNvPicPr>
              <p:nvPr/>
            </p:nvPicPr>
            <p:blipFill>
              <a:blip r:embed="rId12"/>
              <a:stretch>
                <a:fillRect/>
              </a:stretch>
            </p:blipFill>
            <p:spPr>
              <a:xfrm>
                <a:off x="6852445" y="819354"/>
                <a:ext cx="2582208" cy="1452492"/>
              </a:xfrm>
              <a:prstGeom prst="rect">
                <a:avLst/>
              </a:prstGeom>
              <a:ln w="3175">
                <a:noFill/>
              </a:ln>
            </p:spPr>
          </p:pic>
        </mc:Fallback>
      </mc:AlternateContent>
    </p:spTree>
    <p:extLst>
      <p:ext uri="{BB962C8B-B14F-4D97-AF65-F5344CB8AC3E}">
        <p14:creationId xmlns:p14="http://schemas.microsoft.com/office/powerpoint/2010/main" val="35390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8" grpId="0" animBg="1"/>
      <p:bldP spid="21" grpId="0" animBg="1"/>
      <p:bldP spid="22" grpId="0"/>
      <p:bldP spid="22" grpId="1"/>
      <p:bldP spid="46" grpId="0" animBg="1"/>
      <p:bldP spid="46" grpId="1" animBg="1"/>
      <p:bldP spid="47" grpId="0" animBg="1"/>
      <p:bldP spid="4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12111CF-8166-4C31-B652-62A31E4FFF41}"/>
              </a:ext>
            </a:extLst>
          </p:cNvPr>
          <p:cNvGrpSpPr/>
          <p:nvPr/>
        </p:nvGrpSpPr>
        <p:grpSpPr>
          <a:xfrm>
            <a:off x="8269758" y="2132895"/>
            <a:ext cx="3498241" cy="4848716"/>
            <a:chOff x="5933459" y="2184375"/>
            <a:chExt cx="795404" cy="1102466"/>
          </a:xfrm>
        </p:grpSpPr>
        <p:pic>
          <p:nvPicPr>
            <p:cNvPr id="76" name="Picture 75">
              <a:extLst>
                <a:ext uri="{FF2B5EF4-FFF2-40B4-BE49-F238E27FC236}">
                  <a16:creationId xmlns:a16="http://schemas.microsoft.com/office/drawing/2014/main" id="{FF7864B8-61CF-43DC-95F4-4F3F21FB4A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5933459" y="2566193"/>
              <a:ext cx="716630" cy="720648"/>
            </a:xfrm>
            <a:prstGeom prst="rect">
              <a:avLst/>
            </a:prstGeom>
          </p:spPr>
        </p:pic>
        <p:grpSp>
          <p:nvGrpSpPr>
            <p:cNvPr id="77" name="Group 76">
              <a:extLst>
                <a:ext uri="{FF2B5EF4-FFF2-40B4-BE49-F238E27FC236}">
                  <a16:creationId xmlns:a16="http://schemas.microsoft.com/office/drawing/2014/main" id="{8F8F284D-E447-45E8-8096-A99392BC4338}"/>
                </a:ext>
              </a:extLst>
            </p:cNvPr>
            <p:cNvGrpSpPr/>
            <p:nvPr/>
          </p:nvGrpSpPr>
          <p:grpSpPr>
            <a:xfrm>
              <a:off x="5991302" y="2184375"/>
              <a:ext cx="737561" cy="440773"/>
              <a:chOff x="5983965" y="2169252"/>
              <a:chExt cx="737561" cy="440773"/>
            </a:xfrm>
          </p:grpSpPr>
          <p:sp>
            <p:nvSpPr>
              <p:cNvPr id="78" name="TextBox 77">
                <a:extLst>
                  <a:ext uri="{FF2B5EF4-FFF2-40B4-BE49-F238E27FC236}">
                    <a16:creationId xmlns:a16="http://schemas.microsoft.com/office/drawing/2014/main" id="{B81E8ED8-2457-46C8-A4FB-A764E93710D2}"/>
                  </a:ext>
                </a:extLst>
              </p:cNvPr>
              <p:cNvSpPr txBox="1"/>
              <p:nvPr/>
            </p:nvSpPr>
            <p:spPr>
              <a:xfrm>
                <a:off x="6062739" y="2282359"/>
                <a:ext cx="580013" cy="188946"/>
              </a:xfrm>
              <a:prstGeom prst="rect">
                <a:avLst/>
              </a:prstGeom>
              <a:noFill/>
            </p:spPr>
            <p:txBody>
              <a:bodyPr wrap="square" rtlCol="0">
                <a:spAutoFit/>
              </a:bodyPr>
              <a:lstStyle/>
              <a:p>
                <a:pPr algn="ctr"/>
                <a:r>
                  <a:rPr lang="en-US" sz="2400" dirty="0"/>
                  <a:t>Now, I know what’s going on!</a:t>
                </a:r>
                <a:endParaRPr lang="en-DE" sz="2800" dirty="0"/>
              </a:p>
            </p:txBody>
          </p:sp>
          <p:sp>
            <p:nvSpPr>
              <p:cNvPr id="79" name="Thought Bubble: Cloud 78">
                <a:extLst>
                  <a:ext uri="{FF2B5EF4-FFF2-40B4-BE49-F238E27FC236}">
                    <a16:creationId xmlns:a16="http://schemas.microsoft.com/office/drawing/2014/main" id="{C6385208-725E-46CF-9A14-3B8504F457F5}"/>
                  </a:ext>
                </a:extLst>
              </p:cNvPr>
              <p:cNvSpPr/>
              <p:nvPr/>
            </p:nvSpPr>
            <p:spPr>
              <a:xfrm>
                <a:off x="5983965" y="2169252"/>
                <a:ext cx="737561" cy="440773"/>
              </a:xfrm>
              <a:prstGeom prst="cloudCallout">
                <a:avLst>
                  <a:gd name="adj1" fmla="val 17339"/>
                  <a:gd name="adj2" fmla="val 65448"/>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13" name="Group 12">
            <a:extLst>
              <a:ext uri="{FF2B5EF4-FFF2-40B4-BE49-F238E27FC236}">
                <a16:creationId xmlns:a16="http://schemas.microsoft.com/office/drawing/2014/main" id="{009203E4-710B-4DF5-BD4B-F2A80E67F821}"/>
              </a:ext>
            </a:extLst>
          </p:cNvPr>
          <p:cNvGrpSpPr/>
          <p:nvPr/>
        </p:nvGrpSpPr>
        <p:grpSpPr>
          <a:xfrm>
            <a:off x="4905728" y="1160563"/>
            <a:ext cx="3243844" cy="5303184"/>
            <a:chOff x="4988683" y="968734"/>
            <a:chExt cx="3243844" cy="5303184"/>
          </a:xfrm>
        </p:grpSpPr>
        <p:pic>
          <p:nvPicPr>
            <p:cNvPr id="74" name="Picture 73">
              <a:extLst>
                <a:ext uri="{FF2B5EF4-FFF2-40B4-BE49-F238E27FC236}">
                  <a16:creationId xmlns:a16="http://schemas.microsoft.com/office/drawing/2014/main" id="{F692335A-FFD8-4B74-B7EE-1F975F17AD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98912" y="3124200"/>
              <a:ext cx="2365676" cy="3147718"/>
            </a:xfrm>
            <a:prstGeom prst="rect">
              <a:avLst/>
            </a:prstGeom>
          </p:spPr>
        </p:pic>
        <p:sp>
          <p:nvSpPr>
            <p:cNvPr id="80" name="Thought Bubble: Cloud 79">
              <a:extLst>
                <a:ext uri="{FF2B5EF4-FFF2-40B4-BE49-F238E27FC236}">
                  <a16:creationId xmlns:a16="http://schemas.microsoft.com/office/drawing/2014/main" id="{E87CBB93-4F04-4F4A-A88D-2FAF7FD4F69E}"/>
                </a:ext>
              </a:extLst>
            </p:cNvPr>
            <p:cNvSpPr/>
            <p:nvPr/>
          </p:nvSpPr>
          <p:spPr>
            <a:xfrm>
              <a:off x="4988683" y="968734"/>
              <a:ext cx="3243844" cy="1938548"/>
            </a:xfrm>
            <a:prstGeom prst="cloudCallout">
              <a:avLst>
                <a:gd name="adj1" fmla="val -6739"/>
                <a:gd name="adj2" fmla="val 62991"/>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6" name="TextBox 85">
              <a:extLst>
                <a:ext uri="{FF2B5EF4-FFF2-40B4-BE49-F238E27FC236}">
                  <a16:creationId xmlns:a16="http://schemas.microsoft.com/office/drawing/2014/main" id="{8EC286DA-39B1-4331-A4A0-E3648FC6F104}"/>
                </a:ext>
              </a:extLst>
            </p:cNvPr>
            <p:cNvSpPr txBox="1"/>
            <p:nvPr/>
          </p:nvSpPr>
          <p:spPr>
            <a:xfrm>
              <a:off x="5280851" y="1657416"/>
              <a:ext cx="2951676" cy="461665"/>
            </a:xfrm>
            <a:prstGeom prst="rect">
              <a:avLst/>
            </a:prstGeom>
            <a:noFill/>
          </p:spPr>
          <p:txBody>
            <a:bodyPr wrap="square">
              <a:spAutoFit/>
            </a:bodyPr>
            <a:lstStyle/>
            <a:p>
              <a:r>
                <a:rPr lang="en-US" sz="2400" dirty="0"/>
                <a:t>What is going on???</a:t>
              </a:r>
              <a:endParaRPr lang="en-DE" sz="2800" dirty="0"/>
            </a:p>
          </p:txBody>
        </p:sp>
      </p:grpSp>
      <p:grpSp>
        <p:nvGrpSpPr>
          <p:cNvPr id="88" name="Group 87">
            <a:extLst>
              <a:ext uri="{FF2B5EF4-FFF2-40B4-BE49-F238E27FC236}">
                <a16:creationId xmlns:a16="http://schemas.microsoft.com/office/drawing/2014/main" id="{9ECE9AE4-3668-4128-B08E-92A347563D6F}"/>
              </a:ext>
            </a:extLst>
          </p:cNvPr>
          <p:cNvGrpSpPr/>
          <p:nvPr/>
        </p:nvGrpSpPr>
        <p:grpSpPr>
          <a:xfrm>
            <a:off x="862333" y="2163625"/>
            <a:ext cx="3364030" cy="4898546"/>
            <a:chOff x="5991302" y="2184375"/>
            <a:chExt cx="764888" cy="1113796"/>
          </a:xfrm>
        </p:grpSpPr>
        <p:pic>
          <p:nvPicPr>
            <p:cNvPr id="89" name="Picture 88">
              <a:extLst>
                <a:ext uri="{FF2B5EF4-FFF2-40B4-BE49-F238E27FC236}">
                  <a16:creationId xmlns:a16="http://schemas.microsoft.com/office/drawing/2014/main" id="{AAA56207-8E7A-4D7E-BC7C-ECBEDB0788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035542" y="2577523"/>
              <a:ext cx="720648" cy="720648"/>
            </a:xfrm>
            <a:prstGeom prst="rect">
              <a:avLst/>
            </a:prstGeom>
          </p:spPr>
        </p:pic>
        <p:grpSp>
          <p:nvGrpSpPr>
            <p:cNvPr id="90" name="Group 89">
              <a:extLst>
                <a:ext uri="{FF2B5EF4-FFF2-40B4-BE49-F238E27FC236}">
                  <a16:creationId xmlns:a16="http://schemas.microsoft.com/office/drawing/2014/main" id="{AE6B6758-96BE-417D-97E4-D664C2ED9C92}"/>
                </a:ext>
              </a:extLst>
            </p:cNvPr>
            <p:cNvGrpSpPr/>
            <p:nvPr/>
          </p:nvGrpSpPr>
          <p:grpSpPr>
            <a:xfrm>
              <a:off x="5991302" y="2184375"/>
              <a:ext cx="737561" cy="440773"/>
              <a:chOff x="5983965" y="2169252"/>
              <a:chExt cx="737561" cy="440773"/>
            </a:xfrm>
          </p:grpSpPr>
          <p:sp>
            <p:nvSpPr>
              <p:cNvPr id="91" name="TextBox 90">
                <a:extLst>
                  <a:ext uri="{FF2B5EF4-FFF2-40B4-BE49-F238E27FC236}">
                    <a16:creationId xmlns:a16="http://schemas.microsoft.com/office/drawing/2014/main" id="{CBA70F66-3147-4214-ADE5-3EE0D6406C85}"/>
                  </a:ext>
                </a:extLst>
              </p:cNvPr>
              <p:cNvSpPr txBox="1"/>
              <p:nvPr/>
            </p:nvSpPr>
            <p:spPr>
              <a:xfrm>
                <a:off x="6062739" y="2301145"/>
                <a:ext cx="580013" cy="188946"/>
              </a:xfrm>
              <a:prstGeom prst="rect">
                <a:avLst/>
              </a:prstGeom>
              <a:noFill/>
            </p:spPr>
            <p:txBody>
              <a:bodyPr wrap="square" rtlCol="0">
                <a:spAutoFit/>
              </a:bodyPr>
              <a:lstStyle/>
              <a:p>
                <a:pPr algn="ctr"/>
                <a:r>
                  <a:rPr lang="en-US" sz="2400" dirty="0"/>
                  <a:t>I know what to expect</a:t>
                </a:r>
                <a:endParaRPr lang="en-DE" sz="2800" dirty="0"/>
              </a:p>
            </p:txBody>
          </p:sp>
          <p:sp>
            <p:nvSpPr>
              <p:cNvPr id="92" name="Thought Bubble: Cloud 91">
                <a:extLst>
                  <a:ext uri="{FF2B5EF4-FFF2-40B4-BE49-F238E27FC236}">
                    <a16:creationId xmlns:a16="http://schemas.microsoft.com/office/drawing/2014/main" id="{02A080D8-0CA4-4C23-B01A-4E46DB867386}"/>
                  </a:ext>
                </a:extLst>
              </p:cNvPr>
              <p:cNvSpPr/>
              <p:nvPr/>
            </p:nvSpPr>
            <p:spPr>
              <a:xfrm>
                <a:off x="5983965" y="2169252"/>
                <a:ext cx="737561"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sp>
        <p:nvSpPr>
          <p:cNvPr id="93" name="TextBox 92">
            <a:extLst>
              <a:ext uri="{FF2B5EF4-FFF2-40B4-BE49-F238E27FC236}">
                <a16:creationId xmlns:a16="http://schemas.microsoft.com/office/drawing/2014/main" id="{B09089A2-3E12-4E79-AAFE-500D5F7AA599}"/>
              </a:ext>
            </a:extLst>
          </p:cNvPr>
          <p:cNvSpPr txBox="1"/>
          <p:nvPr/>
        </p:nvSpPr>
        <p:spPr>
          <a:xfrm>
            <a:off x="2497056" y="197755"/>
            <a:ext cx="8061188" cy="923330"/>
          </a:xfrm>
          <a:prstGeom prst="rect">
            <a:avLst/>
          </a:prstGeom>
          <a:noFill/>
        </p:spPr>
        <p:txBody>
          <a:bodyPr wrap="square">
            <a:spAutoFit/>
          </a:bodyPr>
          <a:lstStyle/>
          <a:p>
            <a:pPr algn="ctr"/>
            <a:r>
              <a:rPr lang="en-US" sz="5400" b="1" dirty="0"/>
              <a:t>Alteration of Expectations</a:t>
            </a:r>
            <a:endParaRPr lang="en-DE" sz="6000" b="1" dirty="0"/>
          </a:p>
        </p:txBody>
      </p:sp>
      <p:sp>
        <p:nvSpPr>
          <p:cNvPr id="15" name="Freeform: Shape 14">
            <a:extLst>
              <a:ext uri="{FF2B5EF4-FFF2-40B4-BE49-F238E27FC236}">
                <a16:creationId xmlns:a16="http://schemas.microsoft.com/office/drawing/2014/main" id="{C2FB4EB2-F854-4D5D-B506-A84FE7ADF14E}"/>
              </a:ext>
            </a:extLst>
          </p:cNvPr>
          <p:cNvSpPr/>
          <p:nvPr/>
        </p:nvSpPr>
        <p:spPr>
          <a:xfrm>
            <a:off x="3476625" y="3962400"/>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Freeform: Shape 93">
            <a:extLst>
              <a:ext uri="{FF2B5EF4-FFF2-40B4-BE49-F238E27FC236}">
                <a16:creationId xmlns:a16="http://schemas.microsoft.com/office/drawing/2014/main" id="{0357BBAE-BF74-4DFE-B50A-E1E6D4B8C413}"/>
              </a:ext>
            </a:extLst>
          </p:cNvPr>
          <p:cNvSpPr/>
          <p:nvPr/>
        </p:nvSpPr>
        <p:spPr>
          <a:xfrm rot="4005516">
            <a:off x="7653896" y="3898556"/>
            <a:ext cx="1276350" cy="942975"/>
          </a:xfrm>
          <a:custGeom>
            <a:avLst/>
            <a:gdLst>
              <a:gd name="connsiteX0" fmla="*/ 0 w 1276350"/>
              <a:gd name="connsiteY0" fmla="*/ 942975 h 942975"/>
              <a:gd name="connsiteX1" fmla="*/ 219075 w 1276350"/>
              <a:gd name="connsiteY1" fmla="*/ 571500 h 942975"/>
              <a:gd name="connsiteX2" fmla="*/ 666750 w 1276350"/>
              <a:gd name="connsiteY2" fmla="*/ 209550 h 942975"/>
              <a:gd name="connsiteX3" fmla="*/ 1276350 w 1276350"/>
              <a:gd name="connsiteY3" fmla="*/ 0 h 942975"/>
            </a:gdLst>
            <a:ahLst/>
            <a:cxnLst>
              <a:cxn ang="0">
                <a:pos x="connsiteX0" y="connsiteY0"/>
              </a:cxn>
              <a:cxn ang="0">
                <a:pos x="connsiteX1" y="connsiteY1"/>
              </a:cxn>
              <a:cxn ang="0">
                <a:pos x="connsiteX2" y="connsiteY2"/>
              </a:cxn>
              <a:cxn ang="0">
                <a:pos x="connsiteX3" y="connsiteY3"/>
              </a:cxn>
            </a:cxnLst>
            <a:rect l="l" t="t" r="r" b="b"/>
            <a:pathLst>
              <a:path w="1276350" h="942975">
                <a:moveTo>
                  <a:pt x="0" y="942975"/>
                </a:moveTo>
                <a:cubicBezTo>
                  <a:pt x="53975" y="818356"/>
                  <a:pt x="107950" y="693738"/>
                  <a:pt x="219075" y="571500"/>
                </a:cubicBezTo>
                <a:cubicBezTo>
                  <a:pt x="330200" y="449262"/>
                  <a:pt x="490538" y="304800"/>
                  <a:pt x="666750" y="209550"/>
                </a:cubicBezTo>
                <a:cubicBezTo>
                  <a:pt x="842962" y="114300"/>
                  <a:pt x="1276350" y="0"/>
                  <a:pt x="1276350" y="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0320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059B586-B3F8-457F-BC8C-6700EC8F5768}"/>
              </a:ext>
            </a:extLst>
          </p:cNvPr>
          <p:cNvGrpSpPr/>
          <p:nvPr/>
        </p:nvGrpSpPr>
        <p:grpSpPr>
          <a:xfrm>
            <a:off x="-1" y="0"/>
            <a:ext cx="12192001" cy="737658"/>
            <a:chOff x="-1" y="0"/>
            <a:chExt cx="12192001" cy="737658"/>
          </a:xfrm>
        </p:grpSpPr>
        <p:sp>
          <p:nvSpPr>
            <p:cNvPr id="45" name="Rectangle 44">
              <a:extLst>
                <a:ext uri="{FF2B5EF4-FFF2-40B4-BE49-F238E27FC236}">
                  <a16:creationId xmlns:a16="http://schemas.microsoft.com/office/drawing/2014/main" id="{541AD536-F982-4B08-BF5F-854F3DE72F2C}"/>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3EB641CF-5051-4F1B-8C55-3E988B6F26C4}"/>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8A37027-CBF9-1B07-239F-2DB5E891720A}"/>
              </a:ext>
            </a:extLst>
          </p:cNvPr>
          <p:cNvSpPr txBox="1"/>
          <p:nvPr/>
        </p:nvSpPr>
        <p:spPr>
          <a:xfrm>
            <a:off x="4870597" y="3244334"/>
            <a:ext cx="2170506" cy="369332"/>
          </a:xfrm>
          <a:prstGeom prst="rect">
            <a:avLst/>
          </a:prstGeom>
          <a:noFill/>
        </p:spPr>
        <p:txBody>
          <a:bodyPr wrap="square">
            <a:spAutoFit/>
          </a:bodyPr>
          <a:lstStyle/>
          <a:p>
            <a:r>
              <a:rPr lang="en-US" b="1" u="sng" dirty="0"/>
              <a:t>Individual poke RMS</a:t>
            </a:r>
            <a:endParaRPr lang="en-DE" b="1" u="sng" dirty="0"/>
          </a:p>
        </p:txBody>
      </p:sp>
      <p:sp>
        <p:nvSpPr>
          <p:cNvPr id="4" name="Title 1">
            <a:extLst>
              <a:ext uri="{FF2B5EF4-FFF2-40B4-BE49-F238E27FC236}">
                <a16:creationId xmlns:a16="http://schemas.microsoft.com/office/drawing/2014/main" id="{8778E326-2896-BB71-892A-B383DD0F8253}"/>
              </a:ext>
            </a:extLst>
          </p:cNvPr>
          <p:cNvSpPr txBox="1">
            <a:spLocks/>
          </p:cNvSpPr>
          <p:nvPr/>
        </p:nvSpPr>
        <p:spPr>
          <a:xfrm>
            <a:off x="-27849" y="98712"/>
            <a:ext cx="11706931" cy="6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Georgia" panose="02040502050405020303" pitchFamily="18" charset="0"/>
              </a:rPr>
              <a:t>Shifts in frontal activity patterns: Exploitation to exploration</a:t>
            </a:r>
            <a:endParaRPr lang="en-DE" sz="3200" dirty="0">
              <a:latin typeface="Georgia" panose="02040502050405020303" pitchFamily="18" charset="0"/>
            </a:endParaRPr>
          </a:p>
        </p:txBody>
      </p:sp>
      <p:pic>
        <p:nvPicPr>
          <p:cNvPr id="11" name="Graphic 10">
            <a:extLst>
              <a:ext uri="{FF2B5EF4-FFF2-40B4-BE49-F238E27FC236}">
                <a16:creationId xmlns:a16="http://schemas.microsoft.com/office/drawing/2014/main" id="{FB2747A8-2E65-4152-A35F-C0DACC00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0719" y="5392407"/>
            <a:ext cx="2428874" cy="455858"/>
          </a:xfrm>
          <a:prstGeom prst="rect">
            <a:avLst/>
          </a:prstGeom>
        </p:spPr>
      </p:pic>
      <p:grpSp>
        <p:nvGrpSpPr>
          <p:cNvPr id="7" name="Group 6">
            <a:extLst>
              <a:ext uri="{FF2B5EF4-FFF2-40B4-BE49-F238E27FC236}">
                <a16:creationId xmlns:a16="http://schemas.microsoft.com/office/drawing/2014/main" id="{467027B5-263E-49AA-B803-0F157D44AC74}"/>
              </a:ext>
            </a:extLst>
          </p:cNvPr>
          <p:cNvGrpSpPr/>
          <p:nvPr/>
        </p:nvGrpSpPr>
        <p:grpSpPr>
          <a:xfrm>
            <a:off x="38826" y="2928220"/>
            <a:ext cx="7073146" cy="3087820"/>
            <a:chOff x="794791" y="2615869"/>
            <a:chExt cx="8850108" cy="3863562"/>
          </a:xfrm>
        </p:grpSpPr>
        <p:pic>
          <p:nvPicPr>
            <p:cNvPr id="14" name="Picture 13">
              <a:extLst>
                <a:ext uri="{FF2B5EF4-FFF2-40B4-BE49-F238E27FC236}">
                  <a16:creationId xmlns:a16="http://schemas.microsoft.com/office/drawing/2014/main" id="{B71E003C-7BBD-4BB9-9BAC-46034C22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821" y="2615869"/>
              <a:ext cx="5662078" cy="2808569"/>
            </a:xfrm>
            <a:prstGeom prst="rect">
              <a:avLst/>
            </a:prstGeom>
          </p:spPr>
        </p:pic>
        <p:grpSp>
          <p:nvGrpSpPr>
            <p:cNvPr id="17" name="Group 16">
              <a:extLst>
                <a:ext uri="{FF2B5EF4-FFF2-40B4-BE49-F238E27FC236}">
                  <a16:creationId xmlns:a16="http://schemas.microsoft.com/office/drawing/2014/main" id="{82B58C30-7815-4D6F-9A6A-2CC3601C6C50}"/>
                </a:ext>
              </a:extLst>
            </p:cNvPr>
            <p:cNvGrpSpPr/>
            <p:nvPr/>
          </p:nvGrpSpPr>
          <p:grpSpPr>
            <a:xfrm>
              <a:off x="794791" y="2668800"/>
              <a:ext cx="3219100" cy="3810631"/>
              <a:chOff x="787171" y="2848523"/>
              <a:chExt cx="3219100" cy="3810631"/>
            </a:xfrm>
          </p:grpSpPr>
          <p:pic>
            <p:nvPicPr>
              <p:cNvPr id="12" name="Picture 11">
                <a:extLst>
                  <a:ext uri="{FF2B5EF4-FFF2-40B4-BE49-F238E27FC236}">
                    <a16:creationId xmlns:a16="http://schemas.microsoft.com/office/drawing/2014/main" id="{DA29CFC0-08BD-4C0C-83A4-CD9922F0CB26}"/>
                  </a:ext>
                </a:extLst>
              </p:cNvPr>
              <p:cNvPicPr>
                <a:picLocks noChangeAspect="1"/>
              </p:cNvPicPr>
              <p:nvPr/>
            </p:nvPicPr>
            <p:blipFill rotWithShape="1">
              <a:blip r:embed="rId6">
                <a:extLst>
                  <a:ext uri="{28A0092B-C50C-407E-A947-70E740481C1C}">
                    <a14:useLocalDpi xmlns:a14="http://schemas.microsoft.com/office/drawing/2010/main" val="0"/>
                  </a:ext>
                </a:extLst>
              </a:blip>
              <a:srcRect t="10674"/>
              <a:stretch/>
            </p:blipFill>
            <p:spPr>
              <a:xfrm>
                <a:off x="787171" y="2956006"/>
                <a:ext cx="3219100" cy="3703148"/>
              </a:xfrm>
              <a:prstGeom prst="rect">
                <a:avLst/>
              </a:prstGeom>
            </p:spPr>
          </p:pic>
          <p:pic>
            <p:nvPicPr>
              <p:cNvPr id="16" name="Picture 15">
                <a:extLst>
                  <a:ext uri="{FF2B5EF4-FFF2-40B4-BE49-F238E27FC236}">
                    <a16:creationId xmlns:a16="http://schemas.microsoft.com/office/drawing/2014/main" id="{24C7551A-2880-49CF-8891-554202572194}"/>
                  </a:ext>
                </a:extLst>
              </p:cNvPr>
              <p:cNvPicPr>
                <a:picLocks noChangeAspect="1"/>
              </p:cNvPicPr>
              <p:nvPr/>
            </p:nvPicPr>
            <p:blipFill rotWithShape="1">
              <a:blip r:embed="rId7">
                <a:extLst>
                  <a:ext uri="{28A0092B-C50C-407E-A947-70E740481C1C}">
                    <a14:useLocalDpi xmlns:a14="http://schemas.microsoft.com/office/drawing/2010/main" val="0"/>
                  </a:ext>
                </a:extLst>
              </a:blip>
              <a:srcRect l="25095" r="12166" b="94093"/>
              <a:stretch/>
            </p:blipFill>
            <p:spPr>
              <a:xfrm>
                <a:off x="1534468" y="2848523"/>
                <a:ext cx="2038206" cy="245396"/>
              </a:xfrm>
              <a:prstGeom prst="rect">
                <a:avLst/>
              </a:prstGeom>
            </p:spPr>
          </p:pic>
        </p:grpSp>
        <p:sp>
          <p:nvSpPr>
            <p:cNvPr id="18" name="Rectangle 17">
              <a:extLst>
                <a:ext uri="{FF2B5EF4-FFF2-40B4-BE49-F238E27FC236}">
                  <a16:creationId xmlns:a16="http://schemas.microsoft.com/office/drawing/2014/main" id="{F3A7BEFE-01D3-475B-A0C5-7441F951FC05}"/>
                </a:ext>
              </a:extLst>
            </p:cNvPr>
            <p:cNvSpPr/>
            <p:nvPr/>
          </p:nvSpPr>
          <p:spPr>
            <a:xfrm>
              <a:off x="2629248" y="3038474"/>
              <a:ext cx="128587" cy="1940719"/>
            </a:xfrm>
            <a:prstGeom prst="rect">
              <a:avLst/>
            </a:prstGeom>
            <a:solidFill>
              <a:srgbClr val="FFF1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74DEB787-D3EC-4BFE-B7D3-15178282D4A9}"/>
                </a:ext>
              </a:extLst>
            </p:cNvPr>
            <p:cNvSpPr/>
            <p:nvPr/>
          </p:nvSpPr>
          <p:spPr>
            <a:xfrm>
              <a:off x="2757835" y="3038474"/>
              <a:ext cx="457199" cy="1940719"/>
            </a:xfrm>
            <a:prstGeom prst="rect">
              <a:avLst/>
            </a:prstGeom>
            <a:solidFill>
              <a:srgbClr val="F2CFC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3" name="Date Placeholder 22">
            <a:extLst>
              <a:ext uri="{FF2B5EF4-FFF2-40B4-BE49-F238E27FC236}">
                <a16:creationId xmlns:a16="http://schemas.microsoft.com/office/drawing/2014/main" id="{626A0355-5E7C-4066-B46E-96851E2BA19F}"/>
              </a:ext>
            </a:extLst>
          </p:cNvPr>
          <p:cNvSpPr>
            <a:spLocks noGrp="1"/>
          </p:cNvSpPr>
          <p:nvPr>
            <p:ph type="dt" sz="half" idx="10"/>
          </p:nvPr>
        </p:nvSpPr>
        <p:spPr/>
        <p:txBody>
          <a:bodyPr/>
          <a:lstStyle/>
          <a:p>
            <a:fld id="{E27C00AD-440D-4E7B-8C87-5C424762263E}" type="datetime8">
              <a:rPr lang="en-DE" smtClean="0"/>
              <a:t>2/17/24 10:07 AM</a:t>
            </a:fld>
            <a:endParaRPr lang="en-DE"/>
          </a:p>
        </p:txBody>
      </p:sp>
      <p:sp>
        <p:nvSpPr>
          <p:cNvPr id="24" name="Slide Number Placeholder 23">
            <a:extLst>
              <a:ext uri="{FF2B5EF4-FFF2-40B4-BE49-F238E27FC236}">
                <a16:creationId xmlns:a16="http://schemas.microsoft.com/office/drawing/2014/main" id="{A28C4ED8-145C-4E65-BBEB-671155AA437B}"/>
              </a:ext>
            </a:extLst>
          </p:cNvPr>
          <p:cNvSpPr>
            <a:spLocks noGrp="1"/>
          </p:cNvSpPr>
          <p:nvPr>
            <p:ph type="sldNum" sz="quarter" idx="12"/>
          </p:nvPr>
        </p:nvSpPr>
        <p:spPr/>
        <p:txBody>
          <a:bodyPr/>
          <a:lstStyle/>
          <a:p>
            <a:fld id="{8D002933-DA69-4593-A8BE-46BA8199777B}" type="slidenum">
              <a:rPr lang="en-DE" smtClean="0"/>
              <a:t>22</a:t>
            </a:fld>
            <a:endParaRPr lang="en-DE"/>
          </a:p>
        </p:txBody>
      </p:sp>
      <p:grpSp>
        <p:nvGrpSpPr>
          <p:cNvPr id="6" name="Group 5">
            <a:extLst>
              <a:ext uri="{FF2B5EF4-FFF2-40B4-BE49-F238E27FC236}">
                <a16:creationId xmlns:a16="http://schemas.microsoft.com/office/drawing/2014/main" id="{5C2E333B-95F8-43DA-AC73-280EAB495C35}"/>
              </a:ext>
            </a:extLst>
          </p:cNvPr>
          <p:cNvGrpSpPr/>
          <p:nvPr/>
        </p:nvGrpSpPr>
        <p:grpSpPr>
          <a:xfrm>
            <a:off x="158063" y="921761"/>
            <a:ext cx="4562294" cy="1699338"/>
            <a:chOff x="7822" y="865800"/>
            <a:chExt cx="4862775" cy="1811260"/>
          </a:xfrm>
        </p:grpSpPr>
        <p:pic>
          <p:nvPicPr>
            <p:cNvPr id="44" name="Picture 43">
              <a:extLst>
                <a:ext uri="{FF2B5EF4-FFF2-40B4-BE49-F238E27FC236}">
                  <a16:creationId xmlns:a16="http://schemas.microsoft.com/office/drawing/2014/main" id="{DA015064-D849-4721-A5DE-46A57B49053C}"/>
                </a:ext>
              </a:extLst>
            </p:cNvPr>
            <p:cNvPicPr>
              <a:picLocks noChangeAspect="1"/>
            </p:cNvPicPr>
            <p:nvPr/>
          </p:nvPicPr>
          <p:blipFill>
            <a:blip r:embed="rId8"/>
            <a:stretch>
              <a:fillRect/>
            </a:stretch>
          </p:blipFill>
          <p:spPr>
            <a:xfrm>
              <a:off x="7822" y="865800"/>
              <a:ext cx="4862775" cy="1811260"/>
            </a:xfrm>
            <a:prstGeom prst="rect">
              <a:avLst/>
            </a:prstGeom>
          </p:spPr>
        </p:pic>
        <p:sp>
          <p:nvSpPr>
            <p:cNvPr id="48" name="Oval 47">
              <a:extLst>
                <a:ext uri="{FF2B5EF4-FFF2-40B4-BE49-F238E27FC236}">
                  <a16:creationId xmlns:a16="http://schemas.microsoft.com/office/drawing/2014/main" id="{4DAF01D0-F70A-4086-A0EA-3A2AE48B2F27}"/>
                </a:ext>
              </a:extLst>
            </p:cNvPr>
            <p:cNvSpPr>
              <a:spLocks noChangeAspect="1"/>
            </p:cNvSpPr>
            <p:nvPr/>
          </p:nvSpPr>
          <p:spPr>
            <a:xfrm>
              <a:off x="1706861" y="124564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9" name="Oval 48">
              <a:extLst>
                <a:ext uri="{FF2B5EF4-FFF2-40B4-BE49-F238E27FC236}">
                  <a16:creationId xmlns:a16="http://schemas.microsoft.com/office/drawing/2014/main" id="{C23E5074-B444-44F0-BB0D-0F8FD0F26139}"/>
                </a:ext>
              </a:extLst>
            </p:cNvPr>
            <p:cNvSpPr>
              <a:spLocks noChangeAspect="1"/>
            </p:cNvSpPr>
            <p:nvPr/>
          </p:nvSpPr>
          <p:spPr>
            <a:xfrm>
              <a:off x="2956459" y="1240097"/>
              <a:ext cx="200224"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0" name="Group 49">
            <a:extLst>
              <a:ext uri="{FF2B5EF4-FFF2-40B4-BE49-F238E27FC236}">
                <a16:creationId xmlns:a16="http://schemas.microsoft.com/office/drawing/2014/main" id="{89B8DE88-9A1B-4E96-88C5-9E39D1424CF9}"/>
              </a:ext>
            </a:extLst>
          </p:cNvPr>
          <p:cNvGrpSpPr/>
          <p:nvPr/>
        </p:nvGrpSpPr>
        <p:grpSpPr>
          <a:xfrm>
            <a:off x="6589056" y="2601631"/>
            <a:ext cx="5602944" cy="2131238"/>
            <a:chOff x="5113223" y="2601574"/>
            <a:chExt cx="5602944" cy="2131238"/>
          </a:xfrm>
        </p:grpSpPr>
        <p:sp>
          <p:nvSpPr>
            <p:cNvPr id="51" name="Freeform: Shape 50">
              <a:extLst>
                <a:ext uri="{FF2B5EF4-FFF2-40B4-BE49-F238E27FC236}">
                  <a16:creationId xmlns:a16="http://schemas.microsoft.com/office/drawing/2014/main" id="{456AC564-50BC-4548-88A0-E8514B596BEC}"/>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A20C5D14-EB21-48DC-82EC-D77CFB005DBD}"/>
                </a:ext>
              </a:extLst>
            </p:cNvPr>
            <p:cNvSpPr txBox="1"/>
            <p:nvPr/>
          </p:nvSpPr>
          <p:spPr>
            <a:xfrm>
              <a:off x="5113223" y="2610000"/>
              <a:ext cx="1177310" cy="338554"/>
            </a:xfrm>
            <a:prstGeom prst="rect">
              <a:avLst/>
            </a:prstGeom>
            <a:noFill/>
          </p:spPr>
          <p:txBody>
            <a:bodyPr wrap="none" rtlCol="0">
              <a:spAutoFit/>
            </a:bodyPr>
            <a:lstStyle/>
            <a:p>
              <a:r>
                <a:rPr lang="en-US" sz="1600" dirty="0"/>
                <a:t>Exploitation</a:t>
              </a:r>
              <a:endParaRPr lang="en-DE" sz="1600" dirty="0"/>
            </a:p>
          </p:txBody>
        </p:sp>
        <p:sp>
          <p:nvSpPr>
            <p:cNvPr id="53" name="TextBox 52">
              <a:extLst>
                <a:ext uri="{FF2B5EF4-FFF2-40B4-BE49-F238E27FC236}">
                  <a16:creationId xmlns:a16="http://schemas.microsoft.com/office/drawing/2014/main" id="{102C23F5-FF6F-4149-96BA-3750A4373491}"/>
                </a:ext>
              </a:extLst>
            </p:cNvPr>
            <p:cNvSpPr txBox="1"/>
            <p:nvPr/>
          </p:nvSpPr>
          <p:spPr>
            <a:xfrm>
              <a:off x="9583869" y="2601574"/>
              <a:ext cx="1132298" cy="338554"/>
            </a:xfrm>
            <a:prstGeom prst="rect">
              <a:avLst/>
            </a:prstGeom>
            <a:noFill/>
          </p:spPr>
          <p:txBody>
            <a:bodyPr wrap="none" rtlCol="0">
              <a:spAutoFit/>
            </a:bodyPr>
            <a:lstStyle/>
            <a:p>
              <a:r>
                <a:rPr lang="en-US" sz="1600" dirty="0"/>
                <a:t>Exploration</a:t>
              </a:r>
              <a:endParaRPr lang="en-DE" sz="1600" dirty="0"/>
            </a:p>
          </p:txBody>
        </p:sp>
      </p:grpSp>
      <p:sp>
        <p:nvSpPr>
          <p:cNvPr id="54" name="TextBox 53">
            <a:extLst>
              <a:ext uri="{FF2B5EF4-FFF2-40B4-BE49-F238E27FC236}">
                <a16:creationId xmlns:a16="http://schemas.microsoft.com/office/drawing/2014/main" id="{F7F1FFD6-4BE2-48A4-BD81-FBF5CAC361DF}"/>
              </a:ext>
            </a:extLst>
          </p:cNvPr>
          <p:cNvSpPr txBox="1"/>
          <p:nvPr/>
        </p:nvSpPr>
        <p:spPr>
          <a:xfrm>
            <a:off x="8072643" y="1582086"/>
            <a:ext cx="3138281" cy="369332"/>
          </a:xfrm>
          <a:prstGeom prst="rect">
            <a:avLst/>
          </a:prstGeom>
          <a:noFill/>
        </p:spPr>
        <p:txBody>
          <a:bodyPr wrap="square" rtlCol="0">
            <a:spAutoFit/>
          </a:bodyPr>
          <a:lstStyle/>
          <a:p>
            <a:pPr algn="ctr"/>
            <a:r>
              <a:rPr lang="en-US" b="1" u="sng" dirty="0"/>
              <a:t>Alteration of expectations</a:t>
            </a:r>
            <a:endParaRPr lang="en-DE" b="1" u="sng" dirty="0"/>
          </a:p>
        </p:txBody>
      </p:sp>
      <p:grpSp>
        <p:nvGrpSpPr>
          <p:cNvPr id="55" name="Group 54">
            <a:extLst>
              <a:ext uri="{FF2B5EF4-FFF2-40B4-BE49-F238E27FC236}">
                <a16:creationId xmlns:a16="http://schemas.microsoft.com/office/drawing/2014/main" id="{DEBEF99A-B097-4BD3-88B5-D667C97DB6CB}"/>
              </a:ext>
            </a:extLst>
          </p:cNvPr>
          <p:cNvGrpSpPr/>
          <p:nvPr/>
        </p:nvGrpSpPr>
        <p:grpSpPr>
          <a:xfrm>
            <a:off x="7660810" y="2107533"/>
            <a:ext cx="1171273" cy="1148069"/>
            <a:chOff x="6184977" y="2107476"/>
            <a:chExt cx="1171273" cy="1148069"/>
          </a:xfrm>
        </p:grpSpPr>
        <p:pic>
          <p:nvPicPr>
            <p:cNvPr id="56" name="Picture 55">
              <a:extLst>
                <a:ext uri="{FF2B5EF4-FFF2-40B4-BE49-F238E27FC236}">
                  <a16:creationId xmlns:a16="http://schemas.microsoft.com/office/drawing/2014/main" id="{B2E7E69F-457D-40CC-BF78-985755232C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57" name="Group 56">
              <a:extLst>
                <a:ext uri="{FF2B5EF4-FFF2-40B4-BE49-F238E27FC236}">
                  <a16:creationId xmlns:a16="http://schemas.microsoft.com/office/drawing/2014/main" id="{1E46544F-3AFD-438C-856F-6AD063B135F7}"/>
                </a:ext>
              </a:extLst>
            </p:cNvPr>
            <p:cNvGrpSpPr/>
            <p:nvPr/>
          </p:nvGrpSpPr>
          <p:grpSpPr>
            <a:xfrm>
              <a:off x="6350301" y="2107476"/>
              <a:ext cx="1005949" cy="440773"/>
              <a:chOff x="6342964" y="2092353"/>
              <a:chExt cx="1005949" cy="440773"/>
            </a:xfrm>
          </p:grpSpPr>
          <p:sp>
            <p:nvSpPr>
              <p:cNvPr id="58" name="TextBox 57">
                <a:extLst>
                  <a:ext uri="{FF2B5EF4-FFF2-40B4-BE49-F238E27FC236}">
                    <a16:creationId xmlns:a16="http://schemas.microsoft.com/office/drawing/2014/main" id="{1686BCD8-48B6-46AC-AF10-0090F044C548}"/>
                  </a:ext>
                </a:extLst>
              </p:cNvPr>
              <p:cNvSpPr txBox="1"/>
              <p:nvPr/>
            </p:nvSpPr>
            <p:spPr>
              <a:xfrm>
                <a:off x="6410812" y="2173242"/>
                <a:ext cx="859531" cy="230832"/>
              </a:xfrm>
              <a:prstGeom prst="rect">
                <a:avLst/>
              </a:prstGeom>
              <a:noFill/>
            </p:spPr>
            <p:txBody>
              <a:bodyPr wrap="none" rtlCol="0">
                <a:spAutoFit/>
              </a:bodyPr>
              <a:lstStyle/>
              <a:p>
                <a:r>
                  <a:rPr lang="en-US" sz="900" dirty="0"/>
                  <a:t>Poke = reward</a:t>
                </a:r>
                <a:endParaRPr lang="en-DE" sz="1000" dirty="0"/>
              </a:p>
            </p:txBody>
          </p:sp>
          <p:sp>
            <p:nvSpPr>
              <p:cNvPr id="59" name="Thought Bubble: Cloud 58">
                <a:extLst>
                  <a:ext uri="{FF2B5EF4-FFF2-40B4-BE49-F238E27FC236}">
                    <a16:creationId xmlns:a16="http://schemas.microsoft.com/office/drawing/2014/main" id="{AAECF3DA-12A7-4ECE-8CFB-EA2DF7720B78}"/>
                  </a:ext>
                </a:extLst>
              </p:cNvPr>
              <p:cNvSpPr/>
              <p:nvPr/>
            </p:nvSpPr>
            <p:spPr>
              <a:xfrm>
                <a:off x="6342964" y="209235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60" name="Group 59">
            <a:extLst>
              <a:ext uri="{FF2B5EF4-FFF2-40B4-BE49-F238E27FC236}">
                <a16:creationId xmlns:a16="http://schemas.microsoft.com/office/drawing/2014/main" id="{738F55C3-8AC7-43A1-B882-7D0DAB09913F}"/>
              </a:ext>
            </a:extLst>
          </p:cNvPr>
          <p:cNvGrpSpPr/>
          <p:nvPr/>
        </p:nvGrpSpPr>
        <p:grpSpPr>
          <a:xfrm>
            <a:off x="10308058" y="2075611"/>
            <a:ext cx="1398674" cy="1179991"/>
            <a:chOff x="8832225" y="2075554"/>
            <a:chExt cx="1398674" cy="1179991"/>
          </a:xfrm>
        </p:grpSpPr>
        <p:pic>
          <p:nvPicPr>
            <p:cNvPr id="61" name="Picture 60">
              <a:extLst>
                <a:ext uri="{FF2B5EF4-FFF2-40B4-BE49-F238E27FC236}">
                  <a16:creationId xmlns:a16="http://schemas.microsoft.com/office/drawing/2014/main" id="{0ECA7B47-C5B6-4C3F-8470-813CA1B333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62" name="Group 61">
              <a:extLst>
                <a:ext uri="{FF2B5EF4-FFF2-40B4-BE49-F238E27FC236}">
                  <a16:creationId xmlns:a16="http://schemas.microsoft.com/office/drawing/2014/main" id="{32A05AC9-7158-40BD-893B-D0A45C6A18C2}"/>
                </a:ext>
              </a:extLst>
            </p:cNvPr>
            <p:cNvGrpSpPr/>
            <p:nvPr/>
          </p:nvGrpSpPr>
          <p:grpSpPr>
            <a:xfrm>
              <a:off x="9192549" y="2075554"/>
              <a:ext cx="1038350" cy="534446"/>
              <a:chOff x="6400674" y="2251403"/>
              <a:chExt cx="1038350" cy="440773"/>
            </a:xfrm>
          </p:grpSpPr>
          <p:sp>
            <p:nvSpPr>
              <p:cNvPr id="63" name="TextBox 62">
                <a:extLst>
                  <a:ext uri="{FF2B5EF4-FFF2-40B4-BE49-F238E27FC236}">
                    <a16:creationId xmlns:a16="http://schemas.microsoft.com/office/drawing/2014/main" id="{67B0367D-6988-4F40-A44E-F25693A3373E}"/>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64" name="Thought Bubble: Cloud 63">
                <a:extLst>
                  <a:ext uri="{FF2B5EF4-FFF2-40B4-BE49-F238E27FC236}">
                    <a16:creationId xmlns:a16="http://schemas.microsoft.com/office/drawing/2014/main" id="{2685BE41-BCB9-4853-9702-BA2CFEE9CAC3}"/>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65" name="Group 64">
            <a:extLst>
              <a:ext uri="{FF2B5EF4-FFF2-40B4-BE49-F238E27FC236}">
                <a16:creationId xmlns:a16="http://schemas.microsoft.com/office/drawing/2014/main" id="{14428E2B-451B-419E-A19D-4E6A701D62A7}"/>
              </a:ext>
            </a:extLst>
          </p:cNvPr>
          <p:cNvGrpSpPr/>
          <p:nvPr/>
        </p:nvGrpSpPr>
        <p:grpSpPr>
          <a:xfrm>
            <a:off x="8914794" y="3018008"/>
            <a:ext cx="1316362" cy="1571217"/>
            <a:chOff x="7438961" y="3017951"/>
            <a:chExt cx="1316362" cy="1571217"/>
          </a:xfrm>
        </p:grpSpPr>
        <p:pic>
          <p:nvPicPr>
            <p:cNvPr id="66" name="Picture 65">
              <a:extLst>
                <a:ext uri="{FF2B5EF4-FFF2-40B4-BE49-F238E27FC236}">
                  <a16:creationId xmlns:a16="http://schemas.microsoft.com/office/drawing/2014/main" id="{9A540E45-30AA-4DFB-9050-F2D5EE93C69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67" name="Group 66">
              <a:extLst>
                <a:ext uri="{FF2B5EF4-FFF2-40B4-BE49-F238E27FC236}">
                  <a16:creationId xmlns:a16="http://schemas.microsoft.com/office/drawing/2014/main" id="{E57F368B-9648-4EEB-B010-0F968284062F}"/>
                </a:ext>
              </a:extLst>
            </p:cNvPr>
            <p:cNvGrpSpPr/>
            <p:nvPr/>
          </p:nvGrpSpPr>
          <p:grpSpPr>
            <a:xfrm>
              <a:off x="7438961" y="3017951"/>
              <a:ext cx="1316362" cy="576784"/>
              <a:chOff x="6433075" y="2251403"/>
              <a:chExt cx="1005949" cy="440773"/>
            </a:xfrm>
          </p:grpSpPr>
          <p:sp>
            <p:nvSpPr>
              <p:cNvPr id="68" name="TextBox 67">
                <a:extLst>
                  <a:ext uri="{FF2B5EF4-FFF2-40B4-BE49-F238E27FC236}">
                    <a16:creationId xmlns:a16="http://schemas.microsoft.com/office/drawing/2014/main" id="{D5A3B41F-69A3-4BA4-976E-B6452031C2BE}"/>
                  </a:ext>
                </a:extLst>
              </p:cNvPr>
              <p:cNvSpPr txBox="1"/>
              <p:nvPr/>
            </p:nvSpPr>
            <p:spPr>
              <a:xfrm>
                <a:off x="6523192" y="2353683"/>
                <a:ext cx="821277" cy="199920"/>
              </a:xfrm>
              <a:prstGeom prst="rect">
                <a:avLst/>
              </a:prstGeom>
              <a:noFill/>
            </p:spPr>
            <p:txBody>
              <a:bodyPr wrap="square" rtlCol="0">
                <a:spAutoFit/>
              </a:bodyPr>
              <a:lstStyle/>
              <a:p>
                <a:pPr algn="ctr"/>
                <a:r>
                  <a:rPr lang="en-US" sz="1100" dirty="0"/>
                  <a:t>Poke = ??</a:t>
                </a:r>
                <a:endParaRPr lang="en-DE" sz="1200" dirty="0"/>
              </a:p>
            </p:txBody>
          </p:sp>
          <p:sp>
            <p:nvSpPr>
              <p:cNvPr id="69" name="Thought Bubble: Cloud 68">
                <a:extLst>
                  <a:ext uri="{FF2B5EF4-FFF2-40B4-BE49-F238E27FC236}">
                    <a16:creationId xmlns:a16="http://schemas.microsoft.com/office/drawing/2014/main" id="{F0A32487-951B-4101-94E9-2E1C56C58A9B}"/>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70" name="Group 69">
            <a:extLst>
              <a:ext uri="{FF2B5EF4-FFF2-40B4-BE49-F238E27FC236}">
                <a16:creationId xmlns:a16="http://schemas.microsoft.com/office/drawing/2014/main" id="{40FF64AD-0ED8-4344-BBE2-E0CD6C9D3BC6}"/>
              </a:ext>
            </a:extLst>
          </p:cNvPr>
          <p:cNvGrpSpPr/>
          <p:nvPr/>
        </p:nvGrpSpPr>
        <p:grpSpPr>
          <a:xfrm>
            <a:off x="7082855" y="4894308"/>
            <a:ext cx="4736906" cy="388332"/>
            <a:chOff x="5868131" y="4791075"/>
            <a:chExt cx="5359217" cy="439350"/>
          </a:xfrm>
        </p:grpSpPr>
        <p:cxnSp>
          <p:nvCxnSpPr>
            <p:cNvPr id="71" name="Straight Arrow Connector 70">
              <a:extLst>
                <a:ext uri="{FF2B5EF4-FFF2-40B4-BE49-F238E27FC236}">
                  <a16:creationId xmlns:a16="http://schemas.microsoft.com/office/drawing/2014/main" id="{DF60E2FA-921D-4EAA-AEF9-4EF6AB512CAE}"/>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TextBox 71">
              <a:extLst>
                <a:ext uri="{FF2B5EF4-FFF2-40B4-BE49-F238E27FC236}">
                  <a16:creationId xmlns:a16="http://schemas.microsoft.com/office/drawing/2014/main" id="{E103CB19-205A-48BE-A86F-2664AE79F8C9}"/>
                </a:ext>
              </a:extLst>
            </p:cNvPr>
            <p:cNvSpPr txBox="1"/>
            <p:nvPr/>
          </p:nvSpPr>
          <p:spPr>
            <a:xfrm>
              <a:off x="5868131" y="4825170"/>
              <a:ext cx="1814792" cy="338554"/>
            </a:xfrm>
            <a:prstGeom prst="rect">
              <a:avLst/>
            </a:prstGeom>
            <a:noFill/>
          </p:spPr>
          <p:txBody>
            <a:bodyPr wrap="none" rtlCol="0">
              <a:spAutoFit/>
            </a:bodyPr>
            <a:lstStyle/>
            <a:p>
              <a:r>
                <a:rPr lang="en-US" sz="1600" dirty="0"/>
                <a:t>Last rewarded poke</a:t>
              </a:r>
              <a:endParaRPr lang="en-DE" sz="1600" dirty="0"/>
            </a:p>
          </p:txBody>
        </p:sp>
        <p:sp>
          <p:nvSpPr>
            <p:cNvPr id="73" name="TextBox 72">
              <a:extLst>
                <a:ext uri="{FF2B5EF4-FFF2-40B4-BE49-F238E27FC236}">
                  <a16:creationId xmlns:a16="http://schemas.microsoft.com/office/drawing/2014/main" id="{879C7F8F-CB00-47D3-9797-EFB2FEE7ABCA}"/>
                </a:ext>
              </a:extLst>
            </p:cNvPr>
            <p:cNvSpPr txBox="1"/>
            <p:nvPr/>
          </p:nvSpPr>
          <p:spPr>
            <a:xfrm>
              <a:off x="10259711" y="4891871"/>
              <a:ext cx="967637" cy="338554"/>
            </a:xfrm>
            <a:prstGeom prst="rect">
              <a:avLst/>
            </a:prstGeom>
            <a:noFill/>
          </p:spPr>
          <p:txBody>
            <a:bodyPr wrap="none" rtlCol="0">
              <a:spAutoFit/>
            </a:bodyPr>
            <a:lstStyle/>
            <a:p>
              <a:r>
                <a:rPr lang="en-US" sz="1600" dirty="0"/>
                <a:t>Last poke</a:t>
              </a:r>
              <a:endParaRPr lang="en-DE" sz="1600" dirty="0"/>
            </a:p>
          </p:txBody>
        </p:sp>
      </p:grpSp>
      <p:pic>
        <p:nvPicPr>
          <p:cNvPr id="3" name="Graphic 2" descr="Sad face outline with solid fill">
            <a:extLst>
              <a:ext uri="{FF2B5EF4-FFF2-40B4-BE49-F238E27FC236}">
                <a16:creationId xmlns:a16="http://schemas.microsoft.com/office/drawing/2014/main" id="{3B593ACF-AB2C-45CF-FF36-8BB9A98E5C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68554" y="3272848"/>
            <a:ext cx="533061" cy="533061"/>
          </a:xfrm>
          <a:prstGeom prst="rect">
            <a:avLst/>
          </a:prstGeom>
        </p:spPr>
      </p:pic>
      <p:pic>
        <p:nvPicPr>
          <p:cNvPr id="8" name="Graphic 7" descr="Smiling face outline with solid fill">
            <a:extLst>
              <a:ext uri="{FF2B5EF4-FFF2-40B4-BE49-F238E27FC236}">
                <a16:creationId xmlns:a16="http://schemas.microsoft.com/office/drawing/2014/main" id="{C5999A39-8D8C-7321-11CE-1C25B0675E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41987" y="3308786"/>
            <a:ext cx="530352" cy="530352"/>
          </a:xfrm>
          <a:prstGeom prst="rect">
            <a:avLst/>
          </a:prstGeom>
        </p:spPr>
      </p:pic>
    </p:spTree>
    <p:extLst>
      <p:ext uri="{BB962C8B-B14F-4D97-AF65-F5344CB8AC3E}">
        <p14:creationId xmlns:p14="http://schemas.microsoft.com/office/powerpoint/2010/main" val="6347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24750" y="1249343"/>
            <a:ext cx="2212082" cy="5588801"/>
            <a:chOff x="524750" y="1249343"/>
            <a:chExt cx="221208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24750" y="1249343"/>
              <a:ext cx="2212082" cy="5117460"/>
              <a:chOff x="524750" y="1249343"/>
              <a:chExt cx="2212082" cy="5117460"/>
            </a:xfrm>
          </p:grpSpPr>
          <p:grpSp>
            <p:nvGrpSpPr>
              <p:cNvPr id="2" name="Group 1">
                <a:extLst>
                  <a:ext uri="{FF2B5EF4-FFF2-40B4-BE49-F238E27FC236}">
                    <a16:creationId xmlns:a16="http://schemas.microsoft.com/office/drawing/2014/main" id="{2744C70C-31F1-493D-856E-510C56BF92AA}"/>
                  </a:ext>
                </a:extLst>
              </p:cNvPr>
              <p:cNvGrpSpPr/>
              <p:nvPr/>
            </p:nvGrpSpPr>
            <p:grpSpPr>
              <a:xfrm>
                <a:off x="524750" y="1249343"/>
                <a:ext cx="2212082" cy="5117460"/>
                <a:chOff x="524750" y="1249343"/>
                <a:chExt cx="2212082" cy="5117460"/>
              </a:xfrm>
            </p:grpSpPr>
            <p:grpSp>
              <p:nvGrpSpPr>
                <p:cNvPr id="17" name="Group 16">
                  <a:extLst>
                    <a:ext uri="{FF2B5EF4-FFF2-40B4-BE49-F238E27FC236}">
                      <a16:creationId xmlns:a16="http://schemas.microsoft.com/office/drawing/2014/main" id="{F2D9B903-A0CB-452F-A5B4-F424FD54F465}"/>
                    </a:ext>
                  </a:extLst>
                </p:cNvPr>
                <p:cNvGrpSpPr/>
                <p:nvPr/>
              </p:nvGrpSpPr>
              <p:grpSpPr>
                <a:xfrm>
                  <a:off x="524750" y="1572043"/>
                  <a:ext cx="1931116" cy="4794760"/>
                  <a:chOff x="720217" y="1640658"/>
                  <a:chExt cx="1931116" cy="4794760"/>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19" name="Picture 18">
                    <a:extLst>
                      <a:ext uri="{FF2B5EF4-FFF2-40B4-BE49-F238E27FC236}">
                        <a16:creationId xmlns:a16="http://schemas.microsoft.com/office/drawing/2014/main" id="{6C36216B-B46C-41AA-BA9E-9DF97F87436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39562" b="362"/>
                  <a:stretch/>
                </p:blipFill>
                <p:spPr>
                  <a:xfrm>
                    <a:off x="720217" y="3535039"/>
                    <a:ext cx="1931116" cy="2900379"/>
                  </a:xfrm>
                  <a:prstGeom prst="rect">
                    <a:avLst/>
                  </a:prstGeom>
                </p:spPr>
              </p:pic>
            </p:grpSp>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7"/>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8"/>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23</a:t>
            </a:fld>
            <a:endParaRPr lang="en-DE"/>
          </a:p>
        </p:txBody>
      </p:sp>
      <p:pic>
        <p:nvPicPr>
          <p:cNvPr id="31" name="Picture 30">
            <a:extLst>
              <a:ext uri="{FF2B5EF4-FFF2-40B4-BE49-F238E27FC236}">
                <a16:creationId xmlns:a16="http://schemas.microsoft.com/office/drawing/2014/main" id="{B29BE1DD-369C-43F8-A237-F8F7A1FC31A0}"/>
              </a:ext>
            </a:extLst>
          </p:cNvPr>
          <p:cNvPicPr>
            <a:picLocks noChangeAspect="1"/>
          </p:cNvPicPr>
          <p:nvPr/>
        </p:nvPicPr>
        <p:blipFill>
          <a:blip r:embed="rId9"/>
          <a:stretch>
            <a:fillRect/>
          </a:stretch>
        </p:blipFill>
        <p:spPr>
          <a:xfrm>
            <a:off x="2809160" y="3149791"/>
            <a:ext cx="3749366" cy="1396542"/>
          </a:xfrm>
          <a:prstGeom prst="rect">
            <a:avLst/>
          </a:prstGeom>
        </p:spPr>
      </p:pic>
      <p:pic>
        <p:nvPicPr>
          <p:cNvPr id="36" name="Picture 35">
            <a:extLst>
              <a:ext uri="{FF2B5EF4-FFF2-40B4-BE49-F238E27FC236}">
                <a16:creationId xmlns:a16="http://schemas.microsoft.com/office/drawing/2014/main" id="{42E6BE4E-1A89-4F2F-95F8-B39874802F53}"/>
              </a:ext>
            </a:extLst>
          </p:cNvPr>
          <p:cNvPicPr>
            <a:picLocks noChangeAspect="1"/>
          </p:cNvPicPr>
          <p:nvPr/>
        </p:nvPicPr>
        <p:blipFill>
          <a:blip r:embed="rId9"/>
          <a:stretch>
            <a:fillRect/>
          </a:stretch>
        </p:blipFill>
        <p:spPr>
          <a:xfrm>
            <a:off x="6318854" y="893164"/>
            <a:ext cx="3203547" cy="1193240"/>
          </a:xfrm>
          <a:prstGeom prst="rect">
            <a:avLst/>
          </a:prstGeom>
        </p:spPr>
      </p:pic>
      <p:grpSp>
        <p:nvGrpSpPr>
          <p:cNvPr id="14" name="Group 13">
            <a:extLst>
              <a:ext uri="{FF2B5EF4-FFF2-40B4-BE49-F238E27FC236}">
                <a16:creationId xmlns:a16="http://schemas.microsoft.com/office/drawing/2014/main" id="{0E9C031C-1959-4F2C-BFBA-56D898D1156D}"/>
              </a:ext>
            </a:extLst>
          </p:cNvPr>
          <p:cNvGrpSpPr/>
          <p:nvPr/>
        </p:nvGrpSpPr>
        <p:grpSpPr>
          <a:xfrm>
            <a:off x="3020764" y="1463432"/>
            <a:ext cx="1975411" cy="1768841"/>
            <a:chOff x="5860700" y="2861376"/>
            <a:chExt cx="1975411" cy="1768841"/>
          </a:xfrm>
        </p:grpSpPr>
        <p:pic>
          <p:nvPicPr>
            <p:cNvPr id="38" name="Picture 37">
              <a:extLst>
                <a:ext uri="{FF2B5EF4-FFF2-40B4-BE49-F238E27FC236}">
                  <a16:creationId xmlns:a16="http://schemas.microsoft.com/office/drawing/2014/main" id="{2CCB2351-FF57-4A45-A282-5134D72480CA}"/>
                </a:ext>
              </a:extLst>
            </p:cNvPr>
            <p:cNvPicPr>
              <a:picLocks noChangeAspect="1"/>
            </p:cNvPicPr>
            <p:nvPr/>
          </p:nvPicPr>
          <p:blipFill rotWithShape="1">
            <a:blip r:embed="rId10">
              <a:extLst>
                <a:ext uri="{28A0092B-C50C-407E-A947-70E740481C1C}">
                  <a14:useLocalDpi xmlns:a14="http://schemas.microsoft.com/office/drawing/2010/main" val="0"/>
                </a:ext>
              </a:extLst>
            </a:blip>
            <a:srcRect t="10674" b="23145"/>
            <a:stretch/>
          </p:blipFill>
          <p:spPr>
            <a:xfrm>
              <a:off x="5860700" y="3065907"/>
              <a:ext cx="1835424" cy="1564310"/>
            </a:xfrm>
            <a:prstGeom prst="rect">
              <a:avLst/>
            </a:prstGeom>
          </p:spPr>
        </p:pic>
        <p:sp>
          <p:nvSpPr>
            <p:cNvPr id="12" name="TextBox 11">
              <a:extLst>
                <a:ext uri="{FF2B5EF4-FFF2-40B4-BE49-F238E27FC236}">
                  <a16:creationId xmlns:a16="http://schemas.microsoft.com/office/drawing/2014/main" id="{2A22CA2D-DDCF-4054-8D1F-56E9A8D89F1D}"/>
                </a:ext>
              </a:extLst>
            </p:cNvPr>
            <p:cNvSpPr txBox="1"/>
            <p:nvPr/>
          </p:nvSpPr>
          <p:spPr>
            <a:xfrm>
              <a:off x="5987528" y="2861376"/>
              <a:ext cx="1848583" cy="307777"/>
            </a:xfrm>
            <a:prstGeom prst="rect">
              <a:avLst/>
            </a:prstGeom>
            <a:noFill/>
          </p:spPr>
          <p:txBody>
            <a:bodyPr wrap="none" rtlCol="0">
              <a:spAutoFit/>
            </a:bodyPr>
            <a:lstStyle/>
            <a:p>
              <a:r>
                <a:rPr lang="en-US" sz="1400" b="1" dirty="0"/>
                <a:t>Overall frontal activity</a:t>
              </a:r>
              <a:endParaRPr lang="en-DE" sz="1400" b="1" dirty="0"/>
            </a:p>
          </p:txBody>
        </p:sp>
      </p:grpSp>
      <p:grpSp>
        <p:nvGrpSpPr>
          <p:cNvPr id="27" name="Group 26">
            <a:extLst>
              <a:ext uri="{FF2B5EF4-FFF2-40B4-BE49-F238E27FC236}">
                <a16:creationId xmlns:a16="http://schemas.microsoft.com/office/drawing/2014/main" id="{71A0A58B-24A9-4E65-BE86-C47DA103C963}"/>
              </a:ext>
            </a:extLst>
          </p:cNvPr>
          <p:cNvGrpSpPr/>
          <p:nvPr/>
        </p:nvGrpSpPr>
        <p:grpSpPr>
          <a:xfrm>
            <a:off x="2736832" y="2035193"/>
            <a:ext cx="4974695" cy="957966"/>
            <a:chOff x="3930465" y="3253147"/>
            <a:chExt cx="4974695" cy="957966"/>
          </a:xfrm>
        </p:grpSpPr>
        <p:sp>
          <p:nvSpPr>
            <p:cNvPr id="41" name="TextBox 40">
              <a:extLst>
                <a:ext uri="{FF2B5EF4-FFF2-40B4-BE49-F238E27FC236}">
                  <a16:creationId xmlns:a16="http://schemas.microsoft.com/office/drawing/2014/main" id="{068F27EB-40FD-4E07-B058-06452A300B0E}"/>
                </a:ext>
              </a:extLst>
            </p:cNvPr>
            <p:cNvSpPr txBox="1"/>
            <p:nvPr/>
          </p:nvSpPr>
          <p:spPr>
            <a:xfrm>
              <a:off x="3930465" y="3564782"/>
              <a:ext cx="4974695" cy="646331"/>
            </a:xfrm>
            <a:prstGeom prst="rect">
              <a:avLst/>
            </a:prstGeom>
            <a:noFill/>
          </p:spPr>
          <p:txBody>
            <a:bodyPr wrap="none" rtlCol="0">
              <a:spAutoFit/>
            </a:bodyPr>
            <a:lstStyle/>
            <a:p>
              <a:r>
                <a:rPr lang="en-US" dirty="0"/>
                <a:t>Early phase – 0 to 100 ms after the end of the poke</a:t>
              </a:r>
            </a:p>
            <a:p>
              <a:r>
                <a:rPr lang="en-US" dirty="0"/>
                <a:t>Late phase – 100- 500 ms after the end of the poke</a:t>
              </a:r>
              <a:endParaRPr lang="en-DE" dirty="0"/>
            </a:p>
          </p:txBody>
        </p:sp>
        <p:sp>
          <p:nvSpPr>
            <p:cNvPr id="42" name="TextBox 41">
              <a:extLst>
                <a:ext uri="{FF2B5EF4-FFF2-40B4-BE49-F238E27FC236}">
                  <a16:creationId xmlns:a16="http://schemas.microsoft.com/office/drawing/2014/main" id="{D77E3008-37BD-47EC-933B-E8A1360F9577}"/>
                </a:ext>
              </a:extLst>
            </p:cNvPr>
            <p:cNvSpPr txBox="1"/>
            <p:nvPr/>
          </p:nvSpPr>
          <p:spPr>
            <a:xfrm>
              <a:off x="5213083" y="3253147"/>
              <a:ext cx="2170506" cy="369332"/>
            </a:xfrm>
            <a:prstGeom prst="rect">
              <a:avLst/>
            </a:prstGeom>
            <a:noFill/>
          </p:spPr>
          <p:txBody>
            <a:bodyPr wrap="square">
              <a:spAutoFit/>
            </a:bodyPr>
            <a:lstStyle/>
            <a:p>
              <a:r>
                <a:rPr lang="en-US" b="1" u="sng" dirty="0"/>
                <a:t>Individual poke RMS</a:t>
              </a:r>
              <a:endParaRPr lang="en-DE" b="1" u="sng" dirty="0"/>
            </a:p>
          </p:txBody>
        </p:sp>
      </p:gr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sp>
        <p:nvSpPr>
          <p:cNvPr id="3" name="Rectangle 2">
            <a:extLst>
              <a:ext uri="{FF2B5EF4-FFF2-40B4-BE49-F238E27FC236}">
                <a16:creationId xmlns:a16="http://schemas.microsoft.com/office/drawing/2014/main" id="{1A89C9AB-6A97-4C06-9F93-F2C1565C0FEE}"/>
              </a:ext>
            </a:extLst>
          </p:cNvPr>
          <p:cNvSpPr/>
          <p:nvPr/>
        </p:nvSpPr>
        <p:spPr>
          <a:xfrm>
            <a:off x="1054213" y="1542540"/>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36">
            <a:extLst>
              <a:ext uri="{FF2B5EF4-FFF2-40B4-BE49-F238E27FC236}">
                <a16:creationId xmlns:a16="http://schemas.microsoft.com/office/drawing/2014/main" id="{8DE53AD0-1AE2-4751-802A-DC92087C0A78}"/>
              </a:ext>
            </a:extLst>
          </p:cNvPr>
          <p:cNvSpPr/>
          <p:nvPr/>
        </p:nvSpPr>
        <p:spPr>
          <a:xfrm>
            <a:off x="1008660" y="5261879"/>
            <a:ext cx="1652781" cy="10217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A365EA72-05CA-020E-870A-B4D1549666FA}"/>
              </a:ext>
            </a:extLst>
          </p:cNvPr>
          <p:cNvSpPr txBox="1"/>
          <p:nvPr/>
        </p:nvSpPr>
        <p:spPr>
          <a:xfrm>
            <a:off x="7862311" y="3302564"/>
            <a:ext cx="3159519" cy="923330"/>
          </a:xfrm>
          <a:prstGeom prst="rect">
            <a:avLst/>
          </a:prstGeom>
          <a:noFill/>
        </p:spPr>
        <p:txBody>
          <a:bodyPr wrap="none" rtlCol="0">
            <a:spAutoFit/>
          </a:bodyPr>
          <a:lstStyle/>
          <a:p>
            <a:r>
              <a:rPr lang="en-US" b="1" u="sng" dirty="0"/>
              <a:t>Hypothesis</a:t>
            </a:r>
          </a:p>
          <a:p>
            <a:r>
              <a:rPr lang="en-US" dirty="0"/>
              <a:t>Superficial layers </a:t>
            </a:r>
            <a:r>
              <a:rPr lang="en-US" dirty="0">
                <a:sym typeface="Wingdings" pitchFamily="2" charset="2"/>
              </a:rPr>
              <a:t> Exploration</a:t>
            </a:r>
          </a:p>
          <a:p>
            <a:r>
              <a:rPr lang="en-US" dirty="0">
                <a:sym typeface="Wingdings" pitchFamily="2" charset="2"/>
              </a:rPr>
              <a:t>Deeper layers  Exploitation</a:t>
            </a:r>
            <a:endParaRPr lang="en-US" dirty="0"/>
          </a:p>
        </p:txBody>
      </p:sp>
    </p:spTree>
    <p:extLst>
      <p:ext uri="{BB962C8B-B14F-4D97-AF65-F5344CB8AC3E}">
        <p14:creationId xmlns:p14="http://schemas.microsoft.com/office/powerpoint/2010/main" val="3071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3" grpId="0" animBg="1"/>
      <p:bldP spid="37" grpId="0" animBg="1"/>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mt="50000"/>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sp>
        <p:nvSpPr>
          <p:cNvPr id="9" name="TextBox 8">
            <a:extLst>
              <a:ext uri="{FF2B5EF4-FFF2-40B4-BE49-F238E27FC236}">
                <a16:creationId xmlns:a16="http://schemas.microsoft.com/office/drawing/2014/main" id="{5A1AB46D-8141-F0B2-A9A1-332175BC0B1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10" name="TextBox 9">
            <a:extLst>
              <a:ext uri="{FF2B5EF4-FFF2-40B4-BE49-F238E27FC236}">
                <a16:creationId xmlns:a16="http://schemas.microsoft.com/office/drawing/2014/main" id="{85BE9A92-2C14-7424-D66F-ECC529E1481F}"/>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11" name="TextBox 10">
            <a:extLst>
              <a:ext uri="{FF2B5EF4-FFF2-40B4-BE49-F238E27FC236}">
                <a16:creationId xmlns:a16="http://schemas.microsoft.com/office/drawing/2014/main" id="{F6912499-3F33-CEBE-616C-FA627A4F7D6C}"/>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24</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37" name="Picture 36">
            <a:extLst>
              <a:ext uri="{FF2B5EF4-FFF2-40B4-BE49-F238E27FC236}">
                <a16:creationId xmlns:a16="http://schemas.microsoft.com/office/drawing/2014/main" id="{185970FB-4B0C-4DDA-84DF-64039A288978}"/>
              </a:ext>
            </a:extLst>
          </p:cNvPr>
          <p:cNvPicPr/>
          <p:nvPr/>
        </p:nvPicPr>
        <p:blipFill rotWithShape="1">
          <a:blip r:embed="rId3" cstate="print">
            <a:extLst>
              <a:ext uri="{28A0092B-C50C-407E-A947-70E740481C1C}">
                <a14:useLocalDpi xmlns:a14="http://schemas.microsoft.com/office/drawing/2010/main" val="0"/>
              </a:ext>
            </a:extLst>
          </a:blip>
          <a:srcRect l="12030" t="78689" r="62152" b="49"/>
          <a:stretch/>
        </p:blipFill>
        <p:spPr bwMode="auto">
          <a:xfrm>
            <a:off x="781394" y="4445394"/>
            <a:ext cx="2546324" cy="2093518"/>
          </a:xfrm>
          <a:prstGeom prst="rect">
            <a:avLst/>
          </a:prstGeom>
          <a:noFill/>
          <a:ln>
            <a:noFill/>
          </a:ln>
        </p:spPr>
      </p:pic>
      <p:pic>
        <p:nvPicPr>
          <p:cNvPr id="39" name="Picture 38">
            <a:extLst>
              <a:ext uri="{FF2B5EF4-FFF2-40B4-BE49-F238E27FC236}">
                <a16:creationId xmlns:a16="http://schemas.microsoft.com/office/drawing/2014/main" id="{A26F89D5-8D66-4D46-9ABD-FBA92FE297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61" t="7383" r="63739" b="74043"/>
          <a:stretch/>
        </p:blipFill>
        <p:spPr bwMode="auto">
          <a:xfrm>
            <a:off x="482091" y="1443294"/>
            <a:ext cx="2816549" cy="2048400"/>
          </a:xfrm>
          <a:prstGeom prst="rect">
            <a:avLst/>
          </a:prstGeom>
          <a:noFill/>
          <a:ln>
            <a:noFill/>
          </a:ln>
        </p:spPr>
      </p:pic>
      <p:pic>
        <p:nvPicPr>
          <p:cNvPr id="40" name="Picture 39">
            <a:extLst>
              <a:ext uri="{FF2B5EF4-FFF2-40B4-BE49-F238E27FC236}">
                <a16:creationId xmlns:a16="http://schemas.microsoft.com/office/drawing/2014/main" id="{A67DF785-B599-4126-B8F8-1742827B2CFA}"/>
              </a:ext>
            </a:extLst>
          </p:cNvPr>
          <p:cNvPicPr>
            <a:picLocks noChangeAspect="1"/>
          </p:cNvPicPr>
          <p:nvPr/>
        </p:nvPicPr>
        <p:blipFill>
          <a:blip r:embed="rId8"/>
          <a:stretch>
            <a:fillRect/>
          </a:stretch>
        </p:blipFill>
        <p:spPr>
          <a:xfrm>
            <a:off x="6318854" y="893164"/>
            <a:ext cx="3203547" cy="1193240"/>
          </a:xfrm>
          <a:prstGeom prst="rect">
            <a:avLst/>
          </a:prstGeom>
        </p:spPr>
      </p:pic>
    </p:spTree>
    <p:extLst>
      <p:ext uri="{BB962C8B-B14F-4D97-AF65-F5344CB8AC3E}">
        <p14:creationId xmlns:p14="http://schemas.microsoft.com/office/powerpoint/2010/main" val="88662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B65CB8-7937-4807-A6C6-10F43AF38207}"/>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E2E17E25-13D4-4572-99EE-38BBE7C70CC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1FC3DE9-42F3-4C07-B069-A446C87DFD1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B291566-5B90-4FEB-92A4-9C099A53DC14}"/>
              </a:ext>
            </a:extLst>
          </p:cNvPr>
          <p:cNvPicPr/>
          <p:nvPr/>
        </p:nvPicPr>
        <p:blipFill rotWithShape="1">
          <a:blip r:embed="rId3" cstate="print">
            <a:alphaModFix/>
            <a:extLst>
              <a:ext uri="{28A0092B-C50C-407E-A947-70E740481C1C}">
                <a14:useLocalDpi xmlns:a14="http://schemas.microsoft.com/office/drawing/2010/main" val="0"/>
              </a:ext>
            </a:extLst>
          </a:blip>
          <a:srcRect t="4505" r="54261"/>
          <a:stretch/>
        </p:blipFill>
        <p:spPr bwMode="auto">
          <a:xfrm>
            <a:off x="544876" y="1439967"/>
            <a:ext cx="2364557" cy="4928891"/>
          </a:xfrm>
          <a:prstGeom prst="rect">
            <a:avLst/>
          </a:prstGeom>
          <a:noFill/>
          <a:ln>
            <a:noFill/>
          </a:ln>
        </p:spPr>
      </p:pic>
      <p:sp>
        <p:nvSpPr>
          <p:cNvPr id="5" name="Title 1">
            <a:extLst>
              <a:ext uri="{FF2B5EF4-FFF2-40B4-BE49-F238E27FC236}">
                <a16:creationId xmlns:a16="http://schemas.microsoft.com/office/drawing/2014/main" id="{550206CD-8F80-F10D-491A-1339CADF1A2D}"/>
              </a:ext>
            </a:extLst>
          </p:cNvPr>
          <p:cNvSpPr txBox="1">
            <a:spLocks/>
          </p:cNvSpPr>
          <p:nvPr/>
        </p:nvSpPr>
        <p:spPr>
          <a:xfrm>
            <a:off x="-1" y="-5663"/>
            <a:ext cx="11638684" cy="77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eorgia" panose="02040502050405020303" pitchFamily="18" charset="0"/>
              </a:rPr>
              <a:t>Shifts in layer specific activity patterns: Exploitation to exploration</a:t>
            </a:r>
            <a:endParaRPr lang="en-DE" sz="2800" dirty="0">
              <a:latin typeface="Georgia" panose="02040502050405020303" pitchFamily="18" charset="0"/>
            </a:endParaRPr>
          </a:p>
        </p:txBody>
      </p:sp>
      <p:pic>
        <p:nvPicPr>
          <p:cNvPr id="7" name="Picture 6">
            <a:extLst>
              <a:ext uri="{FF2B5EF4-FFF2-40B4-BE49-F238E27FC236}">
                <a16:creationId xmlns:a16="http://schemas.microsoft.com/office/drawing/2014/main" id="{3188C900-4FBD-C720-37EB-783E758C0ECD}"/>
              </a:ext>
            </a:extLst>
          </p:cNvPr>
          <p:cNvPicPr>
            <a:picLocks noChangeAspect="1"/>
          </p:cNvPicPr>
          <p:nvPr/>
        </p:nvPicPr>
        <p:blipFill>
          <a:blip r:embed="rId4"/>
          <a:stretch>
            <a:fillRect/>
          </a:stretch>
        </p:blipFill>
        <p:spPr>
          <a:xfrm>
            <a:off x="7666515" y="4309743"/>
            <a:ext cx="3627315" cy="2211304"/>
          </a:xfrm>
          <a:prstGeom prst="rect">
            <a:avLst/>
          </a:prstGeom>
        </p:spPr>
      </p:pic>
      <p:grpSp>
        <p:nvGrpSpPr>
          <p:cNvPr id="30" name="Group 29">
            <a:extLst>
              <a:ext uri="{FF2B5EF4-FFF2-40B4-BE49-F238E27FC236}">
                <a16:creationId xmlns:a16="http://schemas.microsoft.com/office/drawing/2014/main" id="{549A6F83-98CA-4C5E-B0C1-6622E9DECFDC}"/>
              </a:ext>
            </a:extLst>
          </p:cNvPr>
          <p:cNvGrpSpPr/>
          <p:nvPr/>
        </p:nvGrpSpPr>
        <p:grpSpPr>
          <a:xfrm>
            <a:off x="560670" y="1249343"/>
            <a:ext cx="2176162" cy="5588801"/>
            <a:chOff x="560670" y="1249343"/>
            <a:chExt cx="2176162" cy="5588801"/>
          </a:xfrm>
        </p:grpSpPr>
        <p:pic>
          <p:nvPicPr>
            <p:cNvPr id="13" name="Picture 12">
              <a:extLst>
                <a:ext uri="{FF2B5EF4-FFF2-40B4-BE49-F238E27FC236}">
                  <a16:creationId xmlns:a16="http://schemas.microsoft.com/office/drawing/2014/main" id="{8B900FCF-8309-013F-2FE3-0E1956BB2738}"/>
                </a:ext>
              </a:extLst>
            </p:cNvPr>
            <p:cNvPicPr>
              <a:picLocks noChangeAspect="1"/>
            </p:cNvPicPr>
            <p:nvPr/>
          </p:nvPicPr>
          <p:blipFill>
            <a:blip r:embed="rId5"/>
            <a:stretch>
              <a:fillRect/>
            </a:stretch>
          </p:blipFill>
          <p:spPr>
            <a:xfrm>
              <a:off x="1239085" y="6403261"/>
              <a:ext cx="1286143" cy="434883"/>
            </a:xfrm>
            <a:prstGeom prst="rect">
              <a:avLst/>
            </a:prstGeom>
          </p:spPr>
        </p:pic>
        <p:grpSp>
          <p:nvGrpSpPr>
            <p:cNvPr id="6" name="Group 5">
              <a:extLst>
                <a:ext uri="{FF2B5EF4-FFF2-40B4-BE49-F238E27FC236}">
                  <a16:creationId xmlns:a16="http://schemas.microsoft.com/office/drawing/2014/main" id="{4D3C6E3C-B0F9-4BA4-90EF-4F6A1369F328}"/>
                </a:ext>
              </a:extLst>
            </p:cNvPr>
            <p:cNvGrpSpPr/>
            <p:nvPr/>
          </p:nvGrpSpPr>
          <p:grpSpPr>
            <a:xfrm>
              <a:off x="560670" y="1249343"/>
              <a:ext cx="2176162" cy="3154507"/>
              <a:chOff x="560670" y="1249343"/>
              <a:chExt cx="2176162" cy="3154507"/>
            </a:xfrm>
          </p:grpSpPr>
          <p:grpSp>
            <p:nvGrpSpPr>
              <p:cNvPr id="2" name="Group 1">
                <a:extLst>
                  <a:ext uri="{FF2B5EF4-FFF2-40B4-BE49-F238E27FC236}">
                    <a16:creationId xmlns:a16="http://schemas.microsoft.com/office/drawing/2014/main" id="{2744C70C-31F1-493D-856E-510C56BF92AA}"/>
                  </a:ext>
                </a:extLst>
              </p:cNvPr>
              <p:cNvGrpSpPr/>
              <p:nvPr/>
            </p:nvGrpSpPr>
            <p:grpSpPr>
              <a:xfrm>
                <a:off x="560670" y="1249343"/>
                <a:ext cx="2176162" cy="1922761"/>
                <a:chOff x="560670" y="1249343"/>
                <a:chExt cx="2176162" cy="1922761"/>
              </a:xfrm>
            </p:grpSpPr>
            <p:pic>
              <p:nvPicPr>
                <p:cNvPr id="18" name="Picture 17">
                  <a:extLst>
                    <a:ext uri="{FF2B5EF4-FFF2-40B4-BE49-F238E27FC236}">
                      <a16:creationId xmlns:a16="http://schemas.microsoft.com/office/drawing/2014/main" id="{4453DA47-1935-412F-A65C-B0EF563DBC10}"/>
                    </a:ext>
                  </a:extLst>
                </p:cNvPr>
                <p:cNvPicPr/>
                <p:nvPr/>
              </p:nvPicPr>
              <p:blipFill rotWithShape="1">
                <a:blip r:embed="rId3" cstate="print">
                  <a:extLst>
                    <a:ext uri="{28A0092B-C50C-407E-A947-70E740481C1C}">
                      <a14:useLocalDpi xmlns:a14="http://schemas.microsoft.com/office/drawing/2010/main" val="0"/>
                    </a:ext>
                  </a:extLst>
                </a:blip>
                <a:srcRect l="-1" t="6105" r="92370" b="62895"/>
                <a:stretch/>
              </p:blipFill>
              <p:spPr bwMode="auto">
                <a:xfrm>
                  <a:off x="560670" y="1572043"/>
                  <a:ext cx="394483" cy="1600061"/>
                </a:xfrm>
                <a:prstGeom prst="rect">
                  <a:avLst/>
                </a:prstGeom>
                <a:noFill/>
                <a:ln>
                  <a:noFill/>
                </a:ln>
              </p:spPr>
            </p:pic>
            <p:pic>
              <p:nvPicPr>
                <p:cNvPr id="20" name="Picture 19">
                  <a:extLst>
                    <a:ext uri="{FF2B5EF4-FFF2-40B4-BE49-F238E27FC236}">
                      <a16:creationId xmlns:a16="http://schemas.microsoft.com/office/drawing/2014/main" id="{B47B8451-9D2E-4035-A176-BBBB3B04FC31}"/>
                    </a:ext>
                  </a:extLst>
                </p:cNvPr>
                <p:cNvPicPr/>
                <p:nvPr/>
              </p:nvPicPr>
              <p:blipFill rotWithShape="1">
                <a:blip r:embed="rId3" cstate="print">
                  <a:extLst>
                    <a:ext uri="{28A0092B-C50C-407E-A947-70E740481C1C}">
                      <a14:useLocalDpi xmlns:a14="http://schemas.microsoft.com/office/drawing/2010/main" val="0"/>
                    </a:ext>
                  </a:extLst>
                </a:blip>
                <a:srcRect l="6606" r="54424" b="94762"/>
                <a:stretch/>
              </p:blipFill>
              <p:spPr bwMode="auto">
                <a:xfrm>
                  <a:off x="722237" y="1249343"/>
                  <a:ext cx="2014595" cy="270337"/>
                </a:xfrm>
                <a:prstGeom prst="rect">
                  <a:avLst/>
                </a:prstGeom>
                <a:noFill/>
                <a:ln>
                  <a:noFill/>
                </a:ln>
              </p:spPr>
            </p:pic>
          </p:grpSp>
          <p:pic>
            <p:nvPicPr>
              <p:cNvPr id="21" name="Picture 20">
                <a:extLst>
                  <a:ext uri="{FF2B5EF4-FFF2-40B4-BE49-F238E27FC236}">
                    <a16:creationId xmlns:a16="http://schemas.microsoft.com/office/drawing/2014/main" id="{A930B277-9C2C-41A5-880C-D96D5E25DA47}"/>
                  </a:ext>
                </a:extLst>
              </p:cNvPr>
              <p:cNvPicPr/>
              <p:nvPr/>
            </p:nvPicPr>
            <p:blipFill rotWithShape="1">
              <a:blip r:embed="rId3" cstate="print">
                <a:extLst>
                  <a:ext uri="{28A0092B-C50C-407E-A947-70E740481C1C}">
                    <a14:useLocalDpi xmlns:a14="http://schemas.microsoft.com/office/drawing/2010/main" val="0"/>
                  </a:ext>
                </a:extLst>
              </a:blip>
              <a:srcRect l="7154" t="39850" r="88571" b="38614"/>
              <a:stretch/>
            </p:blipFill>
            <p:spPr bwMode="auto">
              <a:xfrm>
                <a:off x="898170" y="3292275"/>
                <a:ext cx="220981" cy="1111575"/>
              </a:xfrm>
              <a:prstGeom prst="rect">
                <a:avLst/>
              </a:prstGeom>
              <a:noFill/>
              <a:ln>
                <a:noFill/>
              </a:ln>
            </p:spPr>
          </p:pic>
        </p:grpSp>
      </p:grpSp>
      <p:pic>
        <p:nvPicPr>
          <p:cNvPr id="24" name="Picture 23">
            <a:extLst>
              <a:ext uri="{FF2B5EF4-FFF2-40B4-BE49-F238E27FC236}">
                <a16:creationId xmlns:a16="http://schemas.microsoft.com/office/drawing/2014/main" id="{A5CE91DE-E9DB-4715-BA98-3BDA4AB1F660}"/>
              </a:ext>
            </a:extLst>
          </p:cNvPr>
          <p:cNvPicPr>
            <a:picLocks noChangeAspect="1"/>
          </p:cNvPicPr>
          <p:nvPr/>
        </p:nvPicPr>
        <p:blipFill>
          <a:blip r:embed="rId6"/>
          <a:stretch>
            <a:fillRect/>
          </a:stretch>
        </p:blipFill>
        <p:spPr>
          <a:xfrm>
            <a:off x="5886450" y="3386137"/>
            <a:ext cx="419100" cy="85725"/>
          </a:xfrm>
          <a:prstGeom prst="rect">
            <a:avLst/>
          </a:prstGeom>
        </p:spPr>
      </p:pic>
      <p:grpSp>
        <p:nvGrpSpPr>
          <p:cNvPr id="29" name="Group 28">
            <a:extLst>
              <a:ext uri="{FF2B5EF4-FFF2-40B4-BE49-F238E27FC236}">
                <a16:creationId xmlns:a16="http://schemas.microsoft.com/office/drawing/2014/main" id="{92A16F79-869F-4FE3-AD20-EE573CDFF1BD}"/>
              </a:ext>
            </a:extLst>
          </p:cNvPr>
          <p:cNvGrpSpPr/>
          <p:nvPr/>
        </p:nvGrpSpPr>
        <p:grpSpPr>
          <a:xfrm>
            <a:off x="3380626" y="1314565"/>
            <a:ext cx="2765627" cy="5088696"/>
            <a:chOff x="2809160" y="1314565"/>
            <a:chExt cx="2765627" cy="5088696"/>
          </a:xfrm>
        </p:grpSpPr>
        <p:pic>
          <p:nvPicPr>
            <p:cNvPr id="16" name="Picture 15">
              <a:extLst>
                <a:ext uri="{FF2B5EF4-FFF2-40B4-BE49-F238E27FC236}">
                  <a16:creationId xmlns:a16="http://schemas.microsoft.com/office/drawing/2014/main" id="{EEA016BE-FBBA-40B9-BFF0-F7CD671C9AF5}"/>
                </a:ext>
              </a:extLst>
            </p:cNvPr>
            <p:cNvPicPr/>
            <p:nvPr/>
          </p:nvPicPr>
          <p:blipFill rotWithShape="1">
            <a:blip r:embed="rId3" cstate="print">
              <a:extLst>
                <a:ext uri="{28A0092B-C50C-407E-A947-70E740481C1C}">
                  <a14:useLocalDpi xmlns:a14="http://schemas.microsoft.com/office/drawing/2010/main" val="0"/>
                </a:ext>
              </a:extLst>
            </a:blip>
            <a:srcRect l="46503" t="1623"/>
            <a:stretch/>
          </p:blipFill>
          <p:spPr bwMode="auto">
            <a:xfrm>
              <a:off x="2809160" y="1325563"/>
              <a:ext cx="2765627" cy="5077698"/>
            </a:xfrm>
            <a:prstGeom prst="rect">
              <a:avLst/>
            </a:prstGeom>
            <a:noFill/>
            <a:ln>
              <a:noFill/>
            </a:ln>
          </p:spPr>
        </p:pic>
        <p:pic>
          <p:nvPicPr>
            <p:cNvPr id="28" name="Picture 27">
              <a:extLst>
                <a:ext uri="{FF2B5EF4-FFF2-40B4-BE49-F238E27FC236}">
                  <a16:creationId xmlns:a16="http://schemas.microsoft.com/office/drawing/2014/main" id="{86377427-8A1D-4909-A1BD-CF80456FB951}"/>
                </a:ext>
              </a:extLst>
            </p:cNvPr>
            <p:cNvPicPr>
              <a:picLocks noChangeAspect="1"/>
            </p:cNvPicPr>
            <p:nvPr/>
          </p:nvPicPr>
          <p:blipFill rotWithShape="1">
            <a:blip r:embed="rId7"/>
            <a:srcRect l="1972" t="249" r="77740" b="96960"/>
            <a:stretch/>
          </p:blipFill>
          <p:spPr>
            <a:xfrm>
              <a:off x="2981761" y="1314565"/>
              <a:ext cx="237676" cy="45719"/>
            </a:xfrm>
            <a:prstGeom prst="rect">
              <a:avLst/>
            </a:prstGeom>
          </p:spPr>
        </p:pic>
      </p:grpSp>
      <p:sp>
        <p:nvSpPr>
          <p:cNvPr id="34" name="Slide Number Placeholder 33">
            <a:extLst>
              <a:ext uri="{FF2B5EF4-FFF2-40B4-BE49-F238E27FC236}">
                <a16:creationId xmlns:a16="http://schemas.microsoft.com/office/drawing/2014/main" id="{B37C0633-6FEE-4336-8BF7-F55900C22866}"/>
              </a:ext>
            </a:extLst>
          </p:cNvPr>
          <p:cNvSpPr>
            <a:spLocks noGrp="1"/>
          </p:cNvSpPr>
          <p:nvPr>
            <p:ph type="sldNum" sz="quarter" idx="12"/>
          </p:nvPr>
        </p:nvSpPr>
        <p:spPr/>
        <p:txBody>
          <a:bodyPr/>
          <a:lstStyle/>
          <a:p>
            <a:fld id="{8D002933-DA69-4593-A8BE-46BA8199777B}" type="slidenum">
              <a:rPr lang="en-DE" smtClean="0"/>
              <a:t>25</a:t>
            </a:fld>
            <a:endParaRPr lang="en-DE"/>
          </a:p>
        </p:txBody>
      </p:sp>
      <p:sp>
        <p:nvSpPr>
          <p:cNvPr id="15" name="TextBox 14">
            <a:extLst>
              <a:ext uri="{FF2B5EF4-FFF2-40B4-BE49-F238E27FC236}">
                <a16:creationId xmlns:a16="http://schemas.microsoft.com/office/drawing/2014/main" id="{6F8CD1CE-FDD0-2AC8-52E1-D20B5F6C32A5}"/>
              </a:ext>
            </a:extLst>
          </p:cNvPr>
          <p:cNvSpPr txBox="1"/>
          <p:nvPr/>
        </p:nvSpPr>
        <p:spPr>
          <a:xfrm>
            <a:off x="6906491" y="6507930"/>
            <a:ext cx="4246418" cy="307777"/>
          </a:xfrm>
          <a:prstGeom prst="rect">
            <a:avLst/>
          </a:prstGeom>
          <a:noFill/>
        </p:spPr>
        <p:txBody>
          <a:bodyPr wrap="square">
            <a:spAutoFit/>
          </a:bodyPr>
          <a:lstStyle/>
          <a:p>
            <a:r>
              <a:rPr lang="en-US" sz="1400" dirty="0">
                <a:effectLst/>
                <a:latin typeface="Arial" panose="020B0604020202020204" pitchFamily="34" charset="0"/>
              </a:rPr>
              <a:t>(Douglas and Martin, 2007; </a:t>
            </a:r>
            <a:r>
              <a:rPr lang="en-US" sz="1400" dirty="0" err="1">
                <a:effectLst/>
                <a:latin typeface="Arial" panose="020B0604020202020204" pitchFamily="34" charset="0"/>
              </a:rPr>
              <a:t>Godlove</a:t>
            </a:r>
            <a:r>
              <a:rPr lang="en-US" sz="1400" dirty="0">
                <a:effectLst/>
                <a:latin typeface="Arial" panose="020B0604020202020204" pitchFamily="34" charset="0"/>
              </a:rPr>
              <a:t> et al., 2014) </a:t>
            </a:r>
          </a:p>
        </p:txBody>
      </p:sp>
      <p:pic>
        <p:nvPicPr>
          <p:cNvPr id="26" name="Picture 25">
            <a:extLst>
              <a:ext uri="{FF2B5EF4-FFF2-40B4-BE49-F238E27FC236}">
                <a16:creationId xmlns:a16="http://schemas.microsoft.com/office/drawing/2014/main" id="{09FEEB1C-9C47-415B-98D6-35313691BD58}"/>
              </a:ext>
            </a:extLst>
          </p:cNvPr>
          <p:cNvPicPr>
            <a:picLocks noChangeAspect="1"/>
          </p:cNvPicPr>
          <p:nvPr/>
        </p:nvPicPr>
        <p:blipFill>
          <a:blip r:embed="rId8"/>
          <a:stretch>
            <a:fillRect/>
          </a:stretch>
        </p:blipFill>
        <p:spPr>
          <a:xfrm>
            <a:off x="6318854" y="893164"/>
            <a:ext cx="3203547" cy="1193240"/>
          </a:xfrm>
          <a:prstGeom prst="rect">
            <a:avLst/>
          </a:prstGeom>
        </p:spPr>
      </p:pic>
      <p:sp>
        <p:nvSpPr>
          <p:cNvPr id="27" name="TextBox 26">
            <a:extLst>
              <a:ext uri="{FF2B5EF4-FFF2-40B4-BE49-F238E27FC236}">
                <a16:creationId xmlns:a16="http://schemas.microsoft.com/office/drawing/2014/main" id="{E10A1C81-0FCB-46FE-B936-12BD862D7504}"/>
              </a:ext>
            </a:extLst>
          </p:cNvPr>
          <p:cNvSpPr txBox="1"/>
          <p:nvPr/>
        </p:nvSpPr>
        <p:spPr>
          <a:xfrm>
            <a:off x="8287651" y="2047529"/>
            <a:ext cx="3527504" cy="369332"/>
          </a:xfrm>
          <a:prstGeom prst="rect">
            <a:avLst/>
          </a:prstGeom>
          <a:noFill/>
        </p:spPr>
        <p:txBody>
          <a:bodyPr wrap="none" rtlCol="0">
            <a:spAutoFit/>
          </a:bodyPr>
          <a:lstStyle/>
          <a:p>
            <a:r>
              <a:rPr lang="en-US" dirty="0"/>
              <a:t>1. Shift from deeper to upper layers</a:t>
            </a:r>
          </a:p>
        </p:txBody>
      </p:sp>
      <p:sp>
        <p:nvSpPr>
          <p:cNvPr id="31" name="TextBox 30">
            <a:extLst>
              <a:ext uri="{FF2B5EF4-FFF2-40B4-BE49-F238E27FC236}">
                <a16:creationId xmlns:a16="http://schemas.microsoft.com/office/drawing/2014/main" id="{A15E77C7-BBEB-4D3F-8622-B26D4E6C3CB2}"/>
              </a:ext>
            </a:extLst>
          </p:cNvPr>
          <p:cNvSpPr txBox="1"/>
          <p:nvPr/>
        </p:nvSpPr>
        <p:spPr>
          <a:xfrm>
            <a:off x="8287651" y="2351605"/>
            <a:ext cx="3745266" cy="923330"/>
          </a:xfrm>
          <a:prstGeom prst="rect">
            <a:avLst/>
          </a:prstGeom>
          <a:noFill/>
        </p:spPr>
        <p:txBody>
          <a:bodyPr wrap="square" rtlCol="0">
            <a:spAutoFit/>
          </a:bodyPr>
          <a:lstStyle/>
          <a:p>
            <a:r>
              <a:rPr lang="en-US" dirty="0"/>
              <a:t>2. During the phase of switching from exploitation to exploration, initially, activity decreases in all cortical layers.</a:t>
            </a:r>
          </a:p>
        </p:txBody>
      </p:sp>
      <p:sp>
        <p:nvSpPr>
          <p:cNvPr id="36" name="TextBox 35">
            <a:extLst>
              <a:ext uri="{FF2B5EF4-FFF2-40B4-BE49-F238E27FC236}">
                <a16:creationId xmlns:a16="http://schemas.microsoft.com/office/drawing/2014/main" id="{9BDAF1BD-7AE4-4CE5-816A-4CF1993E2680}"/>
              </a:ext>
            </a:extLst>
          </p:cNvPr>
          <p:cNvSpPr txBox="1"/>
          <p:nvPr/>
        </p:nvSpPr>
        <p:spPr>
          <a:xfrm>
            <a:off x="8274584" y="3292560"/>
            <a:ext cx="3745266" cy="923330"/>
          </a:xfrm>
          <a:prstGeom prst="rect">
            <a:avLst/>
          </a:prstGeom>
          <a:noFill/>
        </p:spPr>
        <p:txBody>
          <a:bodyPr wrap="square" rtlCol="0">
            <a:spAutoFit/>
          </a:bodyPr>
          <a:lstStyle/>
          <a:p>
            <a:r>
              <a:rPr lang="en-US" dirty="0"/>
              <a:t>3. At the beginning of exploration, the activity in layer I/II and III/IV increases in the early phase.</a:t>
            </a:r>
          </a:p>
        </p:txBody>
      </p:sp>
      <p:pic>
        <p:nvPicPr>
          <p:cNvPr id="3" name="Picture 2">
            <a:extLst>
              <a:ext uri="{FF2B5EF4-FFF2-40B4-BE49-F238E27FC236}">
                <a16:creationId xmlns:a16="http://schemas.microsoft.com/office/drawing/2014/main" id="{D557696C-DC1A-927E-DE75-E160DA3A1A82}"/>
              </a:ext>
            </a:extLst>
          </p:cNvPr>
          <p:cNvPicPr>
            <a:picLocks noChangeAspect="1"/>
          </p:cNvPicPr>
          <p:nvPr/>
        </p:nvPicPr>
        <p:blipFill>
          <a:blip r:embed="rId9"/>
          <a:stretch>
            <a:fillRect/>
          </a:stretch>
        </p:blipFill>
        <p:spPr>
          <a:xfrm>
            <a:off x="9854214" y="828150"/>
            <a:ext cx="2165636" cy="1223633"/>
          </a:xfrm>
          <a:prstGeom prst="rect">
            <a:avLst/>
          </a:prstGeom>
        </p:spPr>
      </p:pic>
    </p:spTree>
    <p:extLst>
      <p:ext uri="{BB962C8B-B14F-4D97-AF65-F5344CB8AC3E}">
        <p14:creationId xmlns:p14="http://schemas.microsoft.com/office/powerpoint/2010/main" val="1877573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3291215" y="2818421"/>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96409" y="5002001"/>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739633" y="3025865"/>
            <a:ext cx="1884122" cy="1875326"/>
          </a:xfrm>
          <a:prstGeom prst="rect">
            <a:avLst/>
          </a:prstGeom>
        </p:spPr>
      </p:pic>
      <p:pic>
        <p:nvPicPr>
          <p:cNvPr id="22" name="Picture 21">
            <a:extLst>
              <a:ext uri="{FF2B5EF4-FFF2-40B4-BE49-F238E27FC236}">
                <a16:creationId xmlns:a16="http://schemas.microsoft.com/office/drawing/2014/main" id="{7F42002F-2027-463E-8D20-64E97E1BAE13}"/>
              </a:ext>
            </a:extLst>
          </p:cNvPr>
          <p:cNvPicPr>
            <a:picLocks noChangeAspect="1"/>
          </p:cNvPicPr>
          <p:nvPr/>
        </p:nvPicPr>
        <p:blipFill rotWithShape="1">
          <a:blip r:embed="rId5"/>
          <a:srcRect l="5267" r="-28"/>
          <a:stretch/>
        </p:blipFill>
        <p:spPr>
          <a:xfrm>
            <a:off x="544949" y="2102593"/>
            <a:ext cx="1823835" cy="1066050"/>
          </a:xfrm>
          <a:prstGeom prst="rect">
            <a:avLst/>
          </a:prstGeom>
        </p:spPr>
      </p:pic>
      <p:pic>
        <p:nvPicPr>
          <p:cNvPr id="23" name="Picture 22">
            <a:extLst>
              <a:ext uri="{FF2B5EF4-FFF2-40B4-BE49-F238E27FC236}">
                <a16:creationId xmlns:a16="http://schemas.microsoft.com/office/drawing/2014/main" id="{2152129D-35F0-4317-A83E-C973F3B0B1AF}"/>
              </a:ext>
            </a:extLst>
          </p:cNvPr>
          <p:cNvPicPr>
            <a:picLocks noChangeAspect="1"/>
          </p:cNvPicPr>
          <p:nvPr/>
        </p:nvPicPr>
        <p:blipFill rotWithShape="1">
          <a:blip r:embed="rId6"/>
          <a:srcRect l="16738"/>
          <a:stretch/>
        </p:blipFill>
        <p:spPr>
          <a:xfrm>
            <a:off x="703779" y="3348075"/>
            <a:ext cx="1371961" cy="1349226"/>
          </a:xfrm>
          <a:prstGeom prst="rect">
            <a:avLst/>
          </a:prstGeom>
        </p:spPr>
      </p:pic>
      <p:sp>
        <p:nvSpPr>
          <p:cNvPr id="34" name="TextBox 33">
            <a:extLst>
              <a:ext uri="{FF2B5EF4-FFF2-40B4-BE49-F238E27FC236}">
                <a16:creationId xmlns:a16="http://schemas.microsoft.com/office/drawing/2014/main" id="{D3382578-2882-40BC-A705-EA6196395148}"/>
              </a:ext>
            </a:extLst>
          </p:cNvPr>
          <p:cNvSpPr txBox="1"/>
          <p:nvPr/>
        </p:nvSpPr>
        <p:spPr>
          <a:xfrm>
            <a:off x="260185" y="1795999"/>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sp>
        <p:nvSpPr>
          <p:cNvPr id="35" name="TextBox 34">
            <a:extLst>
              <a:ext uri="{FF2B5EF4-FFF2-40B4-BE49-F238E27FC236}">
                <a16:creationId xmlns:a16="http://schemas.microsoft.com/office/drawing/2014/main" id="{B5D92B96-5454-457F-BB12-5FCF3D218D11}"/>
              </a:ext>
            </a:extLst>
          </p:cNvPr>
          <p:cNvSpPr txBox="1"/>
          <p:nvPr/>
        </p:nvSpPr>
        <p:spPr>
          <a:xfrm>
            <a:off x="-70291" y="4971731"/>
            <a:ext cx="3131113" cy="1200329"/>
          </a:xfrm>
          <a:prstGeom prst="rect">
            <a:avLst/>
          </a:prstGeom>
          <a:noFill/>
        </p:spPr>
        <p:txBody>
          <a:bodyPr wrap="square">
            <a:spAutoFit/>
          </a:bodyPr>
          <a:lstStyle/>
          <a:p>
            <a:pPr algn="just"/>
            <a:r>
              <a:rPr lang="en-US" sz="1800" dirty="0">
                <a:latin typeface="Georgia" panose="02040502050405020303" pitchFamily="18" charset="0"/>
              </a:rPr>
              <a:t>Role of </a:t>
            </a:r>
            <a:r>
              <a:rPr lang="en-US" sz="1800" b="1" dirty="0">
                <a:latin typeface="Georgia" panose="02040502050405020303" pitchFamily="18" charset="0"/>
              </a:rPr>
              <a:t>frontal cortex </a:t>
            </a:r>
            <a:r>
              <a:rPr lang="en-US" sz="1800" dirty="0">
                <a:latin typeface="Georgia" panose="02040502050405020303" pitchFamily="18" charset="0"/>
              </a:rPr>
              <a:t>in </a:t>
            </a:r>
            <a:r>
              <a:rPr lang="en-US" sz="1800" b="1" dirty="0">
                <a:latin typeface="Georgia" panose="02040502050405020303" pitchFamily="18" charset="0"/>
              </a:rPr>
              <a:t>exploration/exploitation dilemma</a:t>
            </a:r>
            <a:r>
              <a:rPr lang="en-US" sz="1800" dirty="0">
                <a:latin typeface="Georgia" panose="02040502050405020303" pitchFamily="18" charset="0"/>
              </a:rPr>
              <a:t> and attentional resource allocation.</a:t>
            </a:r>
          </a:p>
        </p:txBody>
      </p:sp>
      <p:sp>
        <p:nvSpPr>
          <p:cNvPr id="37" name="TextBox 36">
            <a:extLst>
              <a:ext uri="{FF2B5EF4-FFF2-40B4-BE49-F238E27FC236}">
                <a16:creationId xmlns:a16="http://schemas.microsoft.com/office/drawing/2014/main" id="{0FBB814B-3693-4925-AB4C-983C8D41F63F}"/>
              </a:ext>
            </a:extLst>
          </p:cNvPr>
          <p:cNvSpPr txBox="1"/>
          <p:nvPr/>
        </p:nvSpPr>
        <p:spPr>
          <a:xfrm>
            <a:off x="3138357" y="1795999"/>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067834" y="1779318"/>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11752" y="1779318"/>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3103618" y="4648565"/>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4" name="TextBox 23">
            <a:extLst>
              <a:ext uri="{FF2B5EF4-FFF2-40B4-BE49-F238E27FC236}">
                <a16:creationId xmlns:a16="http://schemas.microsoft.com/office/drawing/2014/main" id="{03C1AEDB-9650-411E-95DB-03AC4A07E315}"/>
              </a:ext>
            </a:extLst>
          </p:cNvPr>
          <p:cNvSpPr txBox="1"/>
          <p:nvPr/>
        </p:nvSpPr>
        <p:spPr>
          <a:xfrm>
            <a:off x="226300" y="1256265"/>
            <a:ext cx="2449921" cy="369332"/>
          </a:xfrm>
          <a:prstGeom prst="rect">
            <a:avLst/>
          </a:prstGeom>
          <a:noFill/>
        </p:spPr>
        <p:txBody>
          <a:bodyPr wrap="square">
            <a:spAutoFit/>
          </a:bodyPr>
          <a:lstStyle/>
          <a:p>
            <a:r>
              <a:rPr lang="en-US" sz="1800" u="sng" dirty="0">
                <a:latin typeface="Georgia" panose="02040502050405020303" pitchFamily="18" charset="0"/>
              </a:rPr>
              <a:t>Behavioural paradigm</a:t>
            </a:r>
            <a:endParaRPr lang="en-DE" u="sng" dirty="0"/>
          </a:p>
        </p:txBody>
      </p:sp>
      <p:sp>
        <p:nvSpPr>
          <p:cNvPr id="26" name="TextBox 25">
            <a:extLst>
              <a:ext uri="{FF2B5EF4-FFF2-40B4-BE49-F238E27FC236}">
                <a16:creationId xmlns:a16="http://schemas.microsoft.com/office/drawing/2014/main" id="{63A5378E-AEFF-4B61-829E-8506CAFBCD05}"/>
              </a:ext>
            </a:extLst>
          </p:cNvPr>
          <p:cNvSpPr txBox="1"/>
          <p:nvPr/>
        </p:nvSpPr>
        <p:spPr>
          <a:xfrm>
            <a:off x="3445232" y="1250926"/>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25368" y="1253252"/>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25106" y="1241416"/>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2/17/24 10:07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26</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7" cstate="print">
            <a:extLst>
              <a:ext uri="{28A0092B-C50C-407E-A947-70E740481C1C}">
                <a14:useLocalDpi xmlns:a14="http://schemas.microsoft.com/office/drawing/2010/main" val="0"/>
              </a:ext>
            </a:extLst>
          </a:blip>
          <a:srcRect t="4505" r="54261"/>
          <a:stretch/>
        </p:blipFill>
        <p:spPr bwMode="auto">
          <a:xfrm>
            <a:off x="9909808" y="2949708"/>
            <a:ext cx="1680978" cy="3503976"/>
          </a:xfrm>
          <a:prstGeom prst="rect">
            <a:avLst/>
          </a:prstGeom>
          <a:noFill/>
          <a:ln>
            <a:noFill/>
          </a:ln>
        </p:spPr>
      </p:pic>
    </p:spTree>
    <p:extLst>
      <p:ext uri="{BB962C8B-B14F-4D97-AF65-F5344CB8AC3E}">
        <p14:creationId xmlns:p14="http://schemas.microsoft.com/office/powerpoint/2010/main" val="40185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9" grpId="0"/>
      <p:bldP spid="41" grpId="0"/>
      <p:bldP spid="20" grpId="0"/>
      <p:bldP spid="24" grpId="0"/>
      <p:bldP spid="26"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2D56694-1B19-4F82-9311-2EFD8955E69A}"/>
              </a:ext>
            </a:extLst>
          </p:cNvPr>
          <p:cNvGrpSpPr/>
          <p:nvPr/>
        </p:nvGrpSpPr>
        <p:grpSpPr>
          <a:xfrm>
            <a:off x="-1" y="0"/>
            <a:ext cx="12192001" cy="737658"/>
            <a:chOff x="-1" y="0"/>
            <a:chExt cx="12192001" cy="737658"/>
          </a:xfrm>
        </p:grpSpPr>
        <p:sp>
          <p:nvSpPr>
            <p:cNvPr id="33" name="Rectangle 32">
              <a:extLst>
                <a:ext uri="{FF2B5EF4-FFF2-40B4-BE49-F238E27FC236}">
                  <a16:creationId xmlns:a16="http://schemas.microsoft.com/office/drawing/2014/main" id="{15F037A3-3772-45BD-B0FF-8542617951E4}"/>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B483CE0E-07CB-4C18-97D8-9B9A3F04B87E}"/>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CE90C89-DEA7-4CF6-BF76-0D439BB2C6BA}"/>
              </a:ext>
            </a:extLst>
          </p:cNvPr>
          <p:cNvPicPr>
            <a:picLocks noChangeAspect="1"/>
          </p:cNvPicPr>
          <p:nvPr/>
        </p:nvPicPr>
        <p:blipFill rotWithShape="1">
          <a:blip r:embed="rId3"/>
          <a:srcRect l="6911"/>
          <a:stretch/>
        </p:blipFill>
        <p:spPr>
          <a:xfrm>
            <a:off x="285886" y="3864158"/>
            <a:ext cx="2594722" cy="1733630"/>
          </a:xfrm>
          <a:prstGeom prst="rect">
            <a:avLst/>
          </a:prstGeom>
        </p:spPr>
      </p:pic>
      <p:pic>
        <p:nvPicPr>
          <p:cNvPr id="18" name="Picture 17">
            <a:extLst>
              <a:ext uri="{FF2B5EF4-FFF2-40B4-BE49-F238E27FC236}">
                <a16:creationId xmlns:a16="http://schemas.microsoft.com/office/drawing/2014/main" id="{499ADAE1-6A5E-493A-ADF4-0CCFE9B0D040}"/>
              </a:ext>
            </a:extLst>
          </p:cNvPr>
          <p:cNvPicPr>
            <a:picLocks noChangeAspect="1"/>
          </p:cNvPicPr>
          <p:nvPr/>
        </p:nvPicPr>
        <p:blipFill rotWithShape="1">
          <a:blip r:embed="rId4"/>
          <a:srcRect l="36311"/>
          <a:stretch/>
        </p:blipFill>
        <p:spPr>
          <a:xfrm>
            <a:off x="6081428" y="4972062"/>
            <a:ext cx="3343976" cy="1627934"/>
          </a:xfrm>
          <a:prstGeom prst="rect">
            <a:avLst/>
          </a:prstGeom>
        </p:spPr>
      </p:pic>
      <p:sp>
        <p:nvSpPr>
          <p:cNvPr id="4" name="Title 1">
            <a:extLst>
              <a:ext uri="{FF2B5EF4-FFF2-40B4-BE49-F238E27FC236}">
                <a16:creationId xmlns:a16="http://schemas.microsoft.com/office/drawing/2014/main" id="{FBC19DB0-0C47-FF39-F54D-000D21B0EDA2}"/>
              </a:ext>
            </a:extLst>
          </p:cNvPr>
          <p:cNvSpPr txBox="1">
            <a:spLocks/>
          </p:cNvSpPr>
          <p:nvPr/>
        </p:nvSpPr>
        <p:spPr>
          <a:xfrm>
            <a:off x="142875" y="-319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Summary and conclusion</a:t>
            </a:r>
            <a:endParaRPr lang="en-DE" sz="4000" dirty="0">
              <a:latin typeface="Georgia" panose="02040502050405020303" pitchFamily="18" charset="0"/>
            </a:endParaRPr>
          </a:p>
        </p:txBody>
      </p:sp>
      <p:cxnSp>
        <p:nvCxnSpPr>
          <p:cNvPr id="14" name="Straight Connector 13">
            <a:extLst>
              <a:ext uri="{FF2B5EF4-FFF2-40B4-BE49-F238E27FC236}">
                <a16:creationId xmlns:a16="http://schemas.microsoft.com/office/drawing/2014/main" id="{00EBE10A-4650-4D46-97DE-B891C68844A6}"/>
              </a:ext>
            </a:extLst>
          </p:cNvPr>
          <p:cNvCxnSpPr>
            <a:cxnSpLocks/>
          </p:cNvCxnSpPr>
          <p:nvPr/>
        </p:nvCxnSpPr>
        <p:spPr>
          <a:xfrm flipH="1">
            <a:off x="3080385" y="737658"/>
            <a:ext cx="23233"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F3B6AC-ECE6-45D0-935E-1B517D06D9FE}"/>
              </a:ext>
            </a:extLst>
          </p:cNvPr>
          <p:cNvCxnSpPr>
            <a:cxnSpLocks/>
            <a:stCxn id="33" idx="2"/>
          </p:cNvCxnSpPr>
          <p:nvPr/>
        </p:nvCxnSpPr>
        <p:spPr>
          <a:xfrm flipH="1">
            <a:off x="6066856" y="728507"/>
            <a:ext cx="29144" cy="61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DDF050-297E-4FE2-92EC-F6E67930D8AB}"/>
              </a:ext>
            </a:extLst>
          </p:cNvPr>
          <p:cNvCxnSpPr>
            <a:cxnSpLocks/>
          </p:cNvCxnSpPr>
          <p:nvPr/>
        </p:nvCxnSpPr>
        <p:spPr>
          <a:xfrm>
            <a:off x="9311752" y="737658"/>
            <a:ext cx="13354" cy="6120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AA4368-75CF-4A0A-B102-A76458C9163A}"/>
              </a:ext>
            </a:extLst>
          </p:cNvPr>
          <p:cNvPicPr>
            <a:picLocks noChangeAspect="1"/>
          </p:cNvPicPr>
          <p:nvPr/>
        </p:nvPicPr>
        <p:blipFill rotWithShape="1">
          <a:blip r:embed="rId4"/>
          <a:srcRect r="68849"/>
          <a:stretch/>
        </p:blipFill>
        <p:spPr>
          <a:xfrm>
            <a:off x="6195559" y="2278803"/>
            <a:ext cx="1585644" cy="1578242"/>
          </a:xfrm>
          <a:prstGeom prst="rect">
            <a:avLst/>
          </a:prstGeom>
        </p:spPr>
      </p:pic>
      <p:sp>
        <p:nvSpPr>
          <p:cNvPr id="37" name="TextBox 36">
            <a:extLst>
              <a:ext uri="{FF2B5EF4-FFF2-40B4-BE49-F238E27FC236}">
                <a16:creationId xmlns:a16="http://schemas.microsoft.com/office/drawing/2014/main" id="{0FBB814B-3693-4925-AB4C-983C8D41F63F}"/>
              </a:ext>
            </a:extLst>
          </p:cNvPr>
          <p:cNvSpPr txBox="1"/>
          <p:nvPr/>
        </p:nvSpPr>
        <p:spPr>
          <a:xfrm>
            <a:off x="133028" y="2841736"/>
            <a:ext cx="2956560" cy="646331"/>
          </a:xfrm>
          <a:prstGeom prst="rect">
            <a:avLst/>
          </a:prstGeom>
          <a:noFill/>
        </p:spPr>
        <p:txBody>
          <a:bodyPr wrap="square">
            <a:spAutoFit/>
          </a:bodyPr>
          <a:lstStyle/>
          <a:p>
            <a:pPr algn="just"/>
            <a:r>
              <a:rPr lang="en-US" sz="1800" dirty="0">
                <a:latin typeface="Georgia" panose="02040502050405020303" pitchFamily="18" charset="0"/>
              </a:rPr>
              <a:t>Animals form</a:t>
            </a:r>
            <a:r>
              <a:rPr lang="en-US" sz="1800" b="1" dirty="0">
                <a:latin typeface="Georgia" panose="02040502050405020303" pitchFamily="18" charset="0"/>
              </a:rPr>
              <a:t> inference</a:t>
            </a:r>
            <a:r>
              <a:rPr lang="en-US" sz="1800" dirty="0">
                <a:latin typeface="Georgia" panose="02040502050405020303" pitchFamily="18" charset="0"/>
              </a:rPr>
              <a:t> about hidden probabilities</a:t>
            </a:r>
            <a:endParaRPr lang="en-US" sz="1800" b="1" dirty="0">
              <a:latin typeface="Georgia" panose="02040502050405020303" pitchFamily="18" charset="0"/>
            </a:endParaRPr>
          </a:p>
        </p:txBody>
      </p:sp>
      <p:sp>
        <p:nvSpPr>
          <p:cNvPr id="39" name="TextBox 38">
            <a:extLst>
              <a:ext uri="{FF2B5EF4-FFF2-40B4-BE49-F238E27FC236}">
                <a16:creationId xmlns:a16="http://schemas.microsoft.com/office/drawing/2014/main" id="{E9303B09-428E-41B3-8186-15D3E2431D15}"/>
              </a:ext>
            </a:extLst>
          </p:cNvPr>
          <p:cNvSpPr txBox="1"/>
          <p:nvPr/>
        </p:nvSpPr>
        <p:spPr>
          <a:xfrm>
            <a:off x="6105414" y="1355473"/>
            <a:ext cx="3258250" cy="923330"/>
          </a:xfrm>
          <a:prstGeom prst="rect">
            <a:avLst/>
          </a:prstGeom>
          <a:noFill/>
        </p:spPr>
        <p:txBody>
          <a:bodyPr wrap="square">
            <a:spAutoFit/>
          </a:bodyPr>
          <a:lstStyle/>
          <a:p>
            <a:pPr algn="just"/>
            <a:r>
              <a:rPr lang="en-US" sz="1800" b="1" dirty="0">
                <a:latin typeface="Georgia" panose="02040502050405020303" pitchFamily="18" charset="0"/>
              </a:rPr>
              <a:t>Increase</a:t>
            </a:r>
            <a:r>
              <a:rPr lang="en-US" sz="1800" dirty="0">
                <a:latin typeface="Georgia" panose="02040502050405020303" pitchFamily="18" charset="0"/>
              </a:rPr>
              <a:t> in </a:t>
            </a:r>
            <a:r>
              <a:rPr lang="en-US" sz="1800" b="1" dirty="0">
                <a:latin typeface="Georgia" panose="02040502050405020303" pitchFamily="18" charset="0"/>
              </a:rPr>
              <a:t>overall frontal activity</a:t>
            </a:r>
            <a:r>
              <a:rPr lang="en-US" sz="1800" dirty="0">
                <a:latin typeface="Georgia" panose="02040502050405020303" pitchFamily="18" charset="0"/>
              </a:rPr>
              <a:t> just before the animal decides to </a:t>
            </a:r>
            <a:r>
              <a:rPr lang="en-US" sz="1800" b="1" dirty="0">
                <a:latin typeface="Georgia" panose="02040502050405020303" pitchFamily="18" charset="0"/>
              </a:rPr>
              <a:t>explore</a:t>
            </a:r>
          </a:p>
        </p:txBody>
      </p:sp>
      <p:sp>
        <p:nvSpPr>
          <p:cNvPr id="41" name="TextBox 40">
            <a:extLst>
              <a:ext uri="{FF2B5EF4-FFF2-40B4-BE49-F238E27FC236}">
                <a16:creationId xmlns:a16="http://schemas.microsoft.com/office/drawing/2014/main" id="{BD54F012-5A0F-456F-A1A6-E5E6B8B1CEE4}"/>
              </a:ext>
            </a:extLst>
          </p:cNvPr>
          <p:cNvSpPr txBox="1"/>
          <p:nvPr/>
        </p:nvSpPr>
        <p:spPr>
          <a:xfrm>
            <a:off x="9391785" y="1363423"/>
            <a:ext cx="3056415" cy="1200329"/>
          </a:xfrm>
          <a:prstGeom prst="rect">
            <a:avLst/>
          </a:prstGeom>
          <a:noFill/>
        </p:spPr>
        <p:txBody>
          <a:bodyPr wrap="square">
            <a:spAutoFit/>
          </a:bodyPr>
          <a:lstStyle/>
          <a:p>
            <a:r>
              <a:rPr lang="en-US" b="1" dirty="0">
                <a:latin typeface="Georgia" panose="02040502050405020303" pitchFamily="18" charset="0"/>
              </a:rPr>
              <a:t>D</a:t>
            </a:r>
            <a:r>
              <a:rPr lang="en-US" sz="1800" b="1" dirty="0">
                <a:latin typeface="Georgia" panose="02040502050405020303" pitchFamily="18" charset="0"/>
              </a:rPr>
              <a:t>ecisive role </a:t>
            </a:r>
            <a:r>
              <a:rPr lang="en-US" sz="1800" dirty="0">
                <a:latin typeface="Georgia" panose="02040502050405020303" pitchFamily="18" charset="0"/>
              </a:rPr>
              <a:t>by altering current expectation and adopting adequate search strategies</a:t>
            </a:r>
            <a:endParaRPr lang="en-DE" dirty="0"/>
          </a:p>
        </p:txBody>
      </p:sp>
      <p:sp>
        <p:nvSpPr>
          <p:cNvPr id="20" name="TextBox 19">
            <a:extLst>
              <a:ext uri="{FF2B5EF4-FFF2-40B4-BE49-F238E27FC236}">
                <a16:creationId xmlns:a16="http://schemas.microsoft.com/office/drawing/2014/main" id="{1942FBA9-083B-48CA-972B-7B6C82C5E9FF}"/>
              </a:ext>
            </a:extLst>
          </p:cNvPr>
          <p:cNvSpPr txBox="1"/>
          <p:nvPr/>
        </p:nvSpPr>
        <p:spPr>
          <a:xfrm>
            <a:off x="98289" y="5694302"/>
            <a:ext cx="2956560" cy="646331"/>
          </a:xfrm>
          <a:prstGeom prst="rect">
            <a:avLst/>
          </a:prstGeom>
          <a:noFill/>
        </p:spPr>
        <p:txBody>
          <a:bodyPr wrap="square">
            <a:spAutoFit/>
          </a:bodyPr>
          <a:lstStyle/>
          <a:p>
            <a:pPr algn="just"/>
            <a:r>
              <a:rPr lang="en-US" sz="1800" dirty="0">
                <a:latin typeface="Georgia" panose="02040502050405020303" pitchFamily="18" charset="0"/>
              </a:rPr>
              <a:t>Inference-based decision making</a:t>
            </a:r>
            <a:endParaRPr lang="en-US" sz="1800" b="1" dirty="0">
              <a:latin typeface="Georgia" panose="02040502050405020303" pitchFamily="18" charset="0"/>
            </a:endParaRPr>
          </a:p>
        </p:txBody>
      </p:sp>
      <p:sp>
        <p:nvSpPr>
          <p:cNvPr id="26" name="TextBox 25">
            <a:extLst>
              <a:ext uri="{FF2B5EF4-FFF2-40B4-BE49-F238E27FC236}">
                <a16:creationId xmlns:a16="http://schemas.microsoft.com/office/drawing/2014/main" id="{63A5378E-AEFF-4B61-829E-8506CAFBCD05}"/>
              </a:ext>
            </a:extLst>
          </p:cNvPr>
          <p:cNvSpPr txBox="1"/>
          <p:nvPr/>
        </p:nvSpPr>
        <p:spPr>
          <a:xfrm>
            <a:off x="439903" y="2296663"/>
            <a:ext cx="2449921" cy="369332"/>
          </a:xfrm>
          <a:prstGeom prst="rect">
            <a:avLst/>
          </a:prstGeom>
          <a:noFill/>
        </p:spPr>
        <p:txBody>
          <a:bodyPr wrap="square">
            <a:spAutoFit/>
          </a:bodyPr>
          <a:lstStyle/>
          <a:p>
            <a:r>
              <a:rPr lang="en-US" sz="1800" u="sng" dirty="0">
                <a:latin typeface="Georgia" panose="02040502050405020303" pitchFamily="18" charset="0"/>
              </a:rPr>
              <a:t>Optimal behaviour</a:t>
            </a:r>
            <a:endParaRPr lang="en-DE" u="sng" dirty="0"/>
          </a:p>
        </p:txBody>
      </p:sp>
      <p:sp>
        <p:nvSpPr>
          <p:cNvPr id="27" name="TextBox 26">
            <a:extLst>
              <a:ext uri="{FF2B5EF4-FFF2-40B4-BE49-F238E27FC236}">
                <a16:creationId xmlns:a16="http://schemas.microsoft.com/office/drawing/2014/main" id="{2C713C4C-BFAC-4BE0-B124-342DFF61B84E}"/>
              </a:ext>
            </a:extLst>
          </p:cNvPr>
          <p:cNvSpPr txBox="1"/>
          <p:nvPr/>
        </p:nvSpPr>
        <p:spPr>
          <a:xfrm>
            <a:off x="6409840" y="922377"/>
            <a:ext cx="2649398" cy="369332"/>
          </a:xfrm>
          <a:prstGeom prst="rect">
            <a:avLst/>
          </a:prstGeom>
          <a:noFill/>
        </p:spPr>
        <p:txBody>
          <a:bodyPr wrap="square">
            <a:spAutoFit/>
          </a:bodyPr>
          <a:lstStyle/>
          <a:p>
            <a:r>
              <a:rPr lang="en-US" sz="1800" u="sng" dirty="0">
                <a:latin typeface="Georgia" panose="02040502050405020303" pitchFamily="18" charset="0"/>
              </a:rPr>
              <a:t>Overall frontal activity</a:t>
            </a:r>
            <a:endParaRPr lang="en-DE" u="sng" dirty="0"/>
          </a:p>
        </p:txBody>
      </p:sp>
      <p:sp>
        <p:nvSpPr>
          <p:cNvPr id="28" name="TextBox 27">
            <a:extLst>
              <a:ext uri="{FF2B5EF4-FFF2-40B4-BE49-F238E27FC236}">
                <a16:creationId xmlns:a16="http://schemas.microsoft.com/office/drawing/2014/main" id="{8AA6E419-2095-4F31-A3BE-F2966D140472}"/>
              </a:ext>
            </a:extLst>
          </p:cNvPr>
          <p:cNvSpPr txBox="1"/>
          <p:nvPr/>
        </p:nvSpPr>
        <p:spPr>
          <a:xfrm>
            <a:off x="9338439" y="904545"/>
            <a:ext cx="3145100" cy="353943"/>
          </a:xfrm>
          <a:prstGeom prst="rect">
            <a:avLst/>
          </a:prstGeom>
          <a:noFill/>
        </p:spPr>
        <p:txBody>
          <a:bodyPr wrap="square">
            <a:spAutoFit/>
          </a:bodyPr>
          <a:lstStyle/>
          <a:p>
            <a:r>
              <a:rPr lang="en-US" sz="1700" u="sng" dirty="0">
                <a:latin typeface="Georgia" panose="02040502050405020303" pitchFamily="18" charset="0"/>
              </a:rPr>
              <a:t>Layer-dependent processing</a:t>
            </a:r>
            <a:endParaRPr lang="en-DE" sz="1700" u="sng" dirty="0"/>
          </a:p>
        </p:txBody>
      </p:sp>
      <p:sp>
        <p:nvSpPr>
          <p:cNvPr id="2" name="Date Placeholder 1">
            <a:extLst>
              <a:ext uri="{FF2B5EF4-FFF2-40B4-BE49-F238E27FC236}">
                <a16:creationId xmlns:a16="http://schemas.microsoft.com/office/drawing/2014/main" id="{DE02A032-63F8-4A6E-9749-77332715EAA2}"/>
              </a:ext>
            </a:extLst>
          </p:cNvPr>
          <p:cNvSpPr>
            <a:spLocks noGrp="1"/>
          </p:cNvSpPr>
          <p:nvPr>
            <p:ph type="dt" sz="half" idx="10"/>
          </p:nvPr>
        </p:nvSpPr>
        <p:spPr/>
        <p:txBody>
          <a:bodyPr/>
          <a:lstStyle/>
          <a:p>
            <a:fld id="{CC1C68D8-D5D8-4C68-80B6-9C3B8B57E96D}" type="datetime8">
              <a:rPr lang="en-DE" smtClean="0"/>
              <a:t>2/17/24 10:07 AM</a:t>
            </a:fld>
            <a:endParaRPr lang="en-DE"/>
          </a:p>
        </p:txBody>
      </p:sp>
      <p:sp>
        <p:nvSpPr>
          <p:cNvPr id="5" name="Slide Number Placeholder 4">
            <a:extLst>
              <a:ext uri="{FF2B5EF4-FFF2-40B4-BE49-F238E27FC236}">
                <a16:creationId xmlns:a16="http://schemas.microsoft.com/office/drawing/2014/main" id="{AD0BA744-08B3-4EC9-85E6-30EE49A31B96}"/>
              </a:ext>
            </a:extLst>
          </p:cNvPr>
          <p:cNvSpPr>
            <a:spLocks noGrp="1"/>
          </p:cNvSpPr>
          <p:nvPr>
            <p:ph type="sldNum" sz="quarter" idx="12"/>
          </p:nvPr>
        </p:nvSpPr>
        <p:spPr/>
        <p:txBody>
          <a:bodyPr/>
          <a:lstStyle/>
          <a:p>
            <a:fld id="{8D002933-DA69-4593-A8BE-46BA8199777B}" type="slidenum">
              <a:rPr lang="en-DE" smtClean="0"/>
              <a:t>27</a:t>
            </a:fld>
            <a:endParaRPr lang="en-DE"/>
          </a:p>
        </p:txBody>
      </p:sp>
      <p:pic>
        <p:nvPicPr>
          <p:cNvPr id="43" name="Picture 42">
            <a:extLst>
              <a:ext uri="{FF2B5EF4-FFF2-40B4-BE49-F238E27FC236}">
                <a16:creationId xmlns:a16="http://schemas.microsoft.com/office/drawing/2014/main" id="{85923D55-B9B7-4B74-8A3F-ECEF02AE6E12}"/>
              </a:ext>
            </a:extLst>
          </p:cNvPr>
          <p:cNvPicPr/>
          <p:nvPr/>
        </p:nvPicPr>
        <p:blipFill rotWithShape="1">
          <a:blip r:embed="rId5" cstate="print">
            <a:extLst>
              <a:ext uri="{28A0092B-C50C-407E-A947-70E740481C1C}">
                <a14:useLocalDpi xmlns:a14="http://schemas.microsoft.com/office/drawing/2010/main" val="0"/>
              </a:ext>
            </a:extLst>
          </a:blip>
          <a:srcRect t="4505" r="54261"/>
          <a:stretch/>
        </p:blipFill>
        <p:spPr bwMode="auto">
          <a:xfrm>
            <a:off x="10015166" y="2708063"/>
            <a:ext cx="1680978" cy="3503976"/>
          </a:xfrm>
          <a:prstGeom prst="rect">
            <a:avLst/>
          </a:prstGeom>
          <a:noFill/>
          <a:ln>
            <a:noFill/>
          </a:ln>
        </p:spPr>
      </p:pic>
      <p:pic>
        <p:nvPicPr>
          <p:cNvPr id="29" name="Picture 28">
            <a:extLst>
              <a:ext uri="{FF2B5EF4-FFF2-40B4-BE49-F238E27FC236}">
                <a16:creationId xmlns:a16="http://schemas.microsoft.com/office/drawing/2014/main" id="{B7CC7BAD-2B01-4897-B855-F2B0A4AC9E0B}"/>
              </a:ext>
            </a:extLst>
          </p:cNvPr>
          <p:cNvPicPr>
            <a:picLocks noChangeAspect="1"/>
          </p:cNvPicPr>
          <p:nvPr/>
        </p:nvPicPr>
        <p:blipFill rotWithShape="1">
          <a:blip r:embed="rId6"/>
          <a:srcRect l="5267" r="-28"/>
          <a:stretch/>
        </p:blipFill>
        <p:spPr>
          <a:xfrm>
            <a:off x="658570" y="1174924"/>
            <a:ext cx="1823835" cy="1066050"/>
          </a:xfrm>
          <a:prstGeom prst="rect">
            <a:avLst/>
          </a:prstGeom>
        </p:spPr>
      </p:pic>
      <p:sp>
        <p:nvSpPr>
          <p:cNvPr id="30" name="TextBox 29">
            <a:extLst>
              <a:ext uri="{FF2B5EF4-FFF2-40B4-BE49-F238E27FC236}">
                <a16:creationId xmlns:a16="http://schemas.microsoft.com/office/drawing/2014/main" id="{62EA340E-E307-4381-BAD1-D8FDC2A66BAD}"/>
              </a:ext>
            </a:extLst>
          </p:cNvPr>
          <p:cNvSpPr txBox="1"/>
          <p:nvPr/>
        </p:nvSpPr>
        <p:spPr>
          <a:xfrm>
            <a:off x="373806" y="868330"/>
            <a:ext cx="2449921" cy="369332"/>
          </a:xfrm>
          <a:prstGeom prst="rect">
            <a:avLst/>
          </a:prstGeom>
          <a:noFill/>
        </p:spPr>
        <p:txBody>
          <a:bodyPr wrap="square">
            <a:spAutoFit/>
          </a:bodyPr>
          <a:lstStyle/>
          <a:p>
            <a:r>
              <a:rPr lang="en-US" sz="1800" dirty="0">
                <a:latin typeface="Georgia" panose="02040502050405020303" pitchFamily="18" charset="0"/>
              </a:rPr>
              <a:t>Probabilistic foraging</a:t>
            </a:r>
            <a:endParaRPr lang="en-DE" dirty="0"/>
          </a:p>
        </p:txBody>
      </p:sp>
      <p:pic>
        <p:nvPicPr>
          <p:cNvPr id="31" name="Picture 30">
            <a:extLst>
              <a:ext uri="{FF2B5EF4-FFF2-40B4-BE49-F238E27FC236}">
                <a16:creationId xmlns:a16="http://schemas.microsoft.com/office/drawing/2014/main" id="{08D98558-C8A9-4F78-A91C-2D25F407CC91}"/>
              </a:ext>
            </a:extLst>
          </p:cNvPr>
          <p:cNvPicPr>
            <a:picLocks noChangeAspect="1"/>
          </p:cNvPicPr>
          <p:nvPr/>
        </p:nvPicPr>
        <p:blipFill>
          <a:blip r:embed="rId7"/>
          <a:stretch>
            <a:fillRect/>
          </a:stretch>
        </p:blipFill>
        <p:spPr>
          <a:xfrm>
            <a:off x="3487804" y="2568750"/>
            <a:ext cx="2194590" cy="1838634"/>
          </a:xfrm>
          <a:prstGeom prst="rect">
            <a:avLst/>
          </a:prstGeom>
        </p:spPr>
      </p:pic>
      <p:sp>
        <p:nvSpPr>
          <p:cNvPr id="38" name="TextBox 37">
            <a:extLst>
              <a:ext uri="{FF2B5EF4-FFF2-40B4-BE49-F238E27FC236}">
                <a16:creationId xmlns:a16="http://schemas.microsoft.com/office/drawing/2014/main" id="{61F21A41-3BEF-4319-85A8-2F874CC1FEC4}"/>
              </a:ext>
            </a:extLst>
          </p:cNvPr>
          <p:cNvSpPr txBox="1"/>
          <p:nvPr/>
        </p:nvSpPr>
        <p:spPr>
          <a:xfrm>
            <a:off x="3170402" y="1363423"/>
            <a:ext cx="2953719" cy="923330"/>
          </a:xfrm>
          <a:prstGeom prst="rect">
            <a:avLst/>
          </a:prstGeom>
          <a:noFill/>
        </p:spPr>
        <p:txBody>
          <a:bodyPr wrap="square">
            <a:spAutoFit/>
          </a:bodyPr>
          <a:lstStyle/>
          <a:p>
            <a:pPr algn="just"/>
            <a:r>
              <a:rPr lang="en-US" sz="1800" b="1" dirty="0">
                <a:latin typeface="Georgia" panose="02040502050405020303" pitchFamily="18" charset="0"/>
              </a:rPr>
              <a:t>FrA </a:t>
            </a:r>
            <a:r>
              <a:rPr lang="en-US" sz="1800" dirty="0">
                <a:latin typeface="Georgia" panose="02040502050405020303" pitchFamily="18" charset="0"/>
              </a:rPr>
              <a:t>encodes </a:t>
            </a:r>
            <a:r>
              <a:rPr lang="en-US" sz="1800" b="1" dirty="0">
                <a:latin typeface="Georgia" panose="02040502050405020303" pitchFamily="18" charset="0"/>
              </a:rPr>
              <a:t>expectation</a:t>
            </a:r>
            <a:r>
              <a:rPr lang="en-US" sz="1800" dirty="0">
                <a:latin typeface="Georgia" panose="02040502050405020303" pitchFamily="18" charset="0"/>
              </a:rPr>
              <a:t> and </a:t>
            </a:r>
            <a:r>
              <a:rPr lang="en-US" sz="1800" b="1" dirty="0">
                <a:latin typeface="Georgia" panose="02040502050405020303" pitchFamily="18" charset="0"/>
              </a:rPr>
              <a:t>evaluation</a:t>
            </a:r>
            <a:r>
              <a:rPr lang="en-US" sz="1800" dirty="0">
                <a:latin typeface="Georgia" panose="02040502050405020303" pitchFamily="18" charset="0"/>
              </a:rPr>
              <a:t> of </a:t>
            </a:r>
            <a:r>
              <a:rPr lang="en-US" sz="1800" b="1" dirty="0">
                <a:latin typeface="Georgia" panose="02040502050405020303" pitchFamily="18" charset="0"/>
              </a:rPr>
              <a:t>reward</a:t>
            </a:r>
          </a:p>
        </p:txBody>
      </p:sp>
      <p:sp>
        <p:nvSpPr>
          <p:cNvPr id="40" name="TextBox 39">
            <a:extLst>
              <a:ext uri="{FF2B5EF4-FFF2-40B4-BE49-F238E27FC236}">
                <a16:creationId xmlns:a16="http://schemas.microsoft.com/office/drawing/2014/main" id="{3FDDCDD1-7D95-4E52-945A-5F10EC87F9A1}"/>
              </a:ext>
            </a:extLst>
          </p:cNvPr>
          <p:cNvSpPr txBox="1"/>
          <p:nvPr/>
        </p:nvSpPr>
        <p:spPr>
          <a:xfrm>
            <a:off x="3346020" y="902151"/>
            <a:ext cx="2649398" cy="369332"/>
          </a:xfrm>
          <a:prstGeom prst="rect">
            <a:avLst/>
          </a:prstGeom>
          <a:noFill/>
        </p:spPr>
        <p:txBody>
          <a:bodyPr wrap="square">
            <a:spAutoFit/>
          </a:bodyPr>
          <a:lstStyle/>
          <a:p>
            <a:r>
              <a:rPr lang="en-US" sz="1800" u="sng" dirty="0">
                <a:latin typeface="Georgia" panose="02040502050405020303" pitchFamily="18" charset="0"/>
              </a:rPr>
              <a:t>Frontal region A (FrA)</a:t>
            </a:r>
            <a:endParaRPr lang="en-DE" u="sng" dirty="0"/>
          </a:p>
        </p:txBody>
      </p:sp>
      <p:pic>
        <p:nvPicPr>
          <p:cNvPr id="42" name="Picture 41">
            <a:extLst>
              <a:ext uri="{FF2B5EF4-FFF2-40B4-BE49-F238E27FC236}">
                <a16:creationId xmlns:a16="http://schemas.microsoft.com/office/drawing/2014/main" id="{E88F002E-288D-4204-8487-D5AC5C11DC34}"/>
              </a:ext>
            </a:extLst>
          </p:cNvPr>
          <p:cNvPicPr>
            <a:picLocks noChangeAspect="1"/>
          </p:cNvPicPr>
          <p:nvPr/>
        </p:nvPicPr>
        <p:blipFill>
          <a:blip r:embed="rId8"/>
          <a:stretch>
            <a:fillRect/>
          </a:stretch>
        </p:blipFill>
        <p:spPr>
          <a:xfrm>
            <a:off x="7351839" y="3647740"/>
            <a:ext cx="1931792" cy="1316372"/>
          </a:xfrm>
          <a:prstGeom prst="rect">
            <a:avLst/>
          </a:prstGeom>
        </p:spPr>
      </p:pic>
      <p:sp>
        <p:nvSpPr>
          <p:cNvPr id="44" name="TextBox 43">
            <a:extLst>
              <a:ext uri="{FF2B5EF4-FFF2-40B4-BE49-F238E27FC236}">
                <a16:creationId xmlns:a16="http://schemas.microsoft.com/office/drawing/2014/main" id="{1F060C56-4E2E-4E1F-965A-8D08343E5B0D}"/>
              </a:ext>
            </a:extLst>
          </p:cNvPr>
          <p:cNvSpPr txBox="1"/>
          <p:nvPr/>
        </p:nvSpPr>
        <p:spPr>
          <a:xfrm>
            <a:off x="3137266" y="4644218"/>
            <a:ext cx="2953719" cy="923330"/>
          </a:xfrm>
          <a:prstGeom prst="rect">
            <a:avLst/>
          </a:prstGeom>
          <a:noFill/>
        </p:spPr>
        <p:txBody>
          <a:bodyPr wrap="square">
            <a:spAutoFit/>
          </a:bodyPr>
          <a:lstStyle/>
          <a:p>
            <a:pPr algn="just"/>
            <a:r>
              <a:rPr lang="en-US" sz="1800" dirty="0">
                <a:latin typeface="Georgia" panose="02040502050405020303" pitchFamily="18" charset="0"/>
              </a:rPr>
              <a:t>Distinct spatiotemporal activity that varies based on the animal’s behaviour</a:t>
            </a:r>
          </a:p>
        </p:txBody>
      </p:sp>
    </p:spTree>
    <p:extLst>
      <p:ext uri="{BB962C8B-B14F-4D97-AF65-F5344CB8AC3E}">
        <p14:creationId xmlns:p14="http://schemas.microsoft.com/office/powerpoint/2010/main" val="22506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0" grpId="0"/>
      <p:bldP spid="26" grpId="0"/>
      <p:bldP spid="27" grpId="0"/>
      <p:bldP spid="28" grpId="0"/>
      <p:bldP spid="30" grpId="0"/>
      <p:bldP spid="38" grpId="0"/>
      <p:bldP spid="40"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B183"/>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A65AFEA-D51D-4B29-AF25-B7D165D75BA9}"/>
              </a:ext>
            </a:extLst>
          </p:cNvPr>
          <p:cNvSpPr/>
          <p:nvPr/>
        </p:nvSpPr>
        <p:spPr>
          <a:xfrm>
            <a:off x="-2509" y="728507"/>
            <a:ext cx="10879055" cy="6129493"/>
          </a:xfrm>
          <a:custGeom>
            <a:avLst/>
            <a:gdLst>
              <a:gd name="connsiteX0" fmla="*/ 7286629 w 7296152"/>
              <a:gd name="connsiteY0" fmla="*/ 0 h 6129493"/>
              <a:gd name="connsiteX1" fmla="*/ 7296152 w 7296152"/>
              <a:gd name="connsiteY1" fmla="*/ 0 h 6129493"/>
              <a:gd name="connsiteX2" fmla="*/ 7296152 w 7296152"/>
              <a:gd name="connsiteY2" fmla="*/ 49822 h 6129493"/>
              <a:gd name="connsiteX3" fmla="*/ 0 w 7296152"/>
              <a:gd name="connsiteY3" fmla="*/ 0 h 6129493"/>
              <a:gd name="connsiteX4" fmla="*/ 7286629 w 7296152"/>
              <a:gd name="connsiteY4" fmla="*/ 0 h 6129493"/>
              <a:gd name="connsiteX5" fmla="*/ 5191127 w 7296152"/>
              <a:gd name="connsiteY5" fmla="*/ 6129492 h 6129493"/>
              <a:gd name="connsiteX6" fmla="*/ 7296152 w 7296152"/>
              <a:gd name="connsiteY6" fmla="*/ 6129492 h 6129493"/>
              <a:gd name="connsiteX7" fmla="*/ 7296152 w 7296152"/>
              <a:gd name="connsiteY7" fmla="*/ 6129493 h 6129493"/>
              <a:gd name="connsiteX8" fmla="*/ 0 w 7296152"/>
              <a:gd name="connsiteY8" fmla="*/ 6129493 h 6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6152" h="6129493">
                <a:moveTo>
                  <a:pt x="7286629" y="0"/>
                </a:moveTo>
                <a:lnTo>
                  <a:pt x="7296152" y="0"/>
                </a:lnTo>
                <a:lnTo>
                  <a:pt x="7296152" y="49822"/>
                </a:lnTo>
                <a:close/>
                <a:moveTo>
                  <a:pt x="0" y="0"/>
                </a:moveTo>
                <a:lnTo>
                  <a:pt x="7286629" y="0"/>
                </a:lnTo>
                <a:lnTo>
                  <a:pt x="5191127" y="6129492"/>
                </a:lnTo>
                <a:lnTo>
                  <a:pt x="7296152" y="6129492"/>
                </a:lnTo>
                <a:lnTo>
                  <a:pt x="7296152" y="6129493"/>
                </a:lnTo>
                <a:lnTo>
                  <a:pt x="0" y="6129493"/>
                </a:lnTo>
                <a:close/>
              </a:path>
            </a:pathLst>
          </a:custGeom>
          <a:solidFill>
            <a:srgbClr val="F8D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DE"/>
          </a:p>
        </p:txBody>
      </p:sp>
      <p:grpSp>
        <p:nvGrpSpPr>
          <p:cNvPr id="7" name="Group 6">
            <a:extLst>
              <a:ext uri="{FF2B5EF4-FFF2-40B4-BE49-F238E27FC236}">
                <a16:creationId xmlns:a16="http://schemas.microsoft.com/office/drawing/2014/main" id="{4682E1A2-20A3-40C5-A8EE-E7E302312FC8}"/>
              </a:ext>
            </a:extLst>
          </p:cNvPr>
          <p:cNvGrpSpPr/>
          <p:nvPr/>
        </p:nvGrpSpPr>
        <p:grpSpPr>
          <a:xfrm>
            <a:off x="-1" y="0"/>
            <a:ext cx="12192001" cy="737658"/>
            <a:chOff x="-1" y="0"/>
            <a:chExt cx="12192001" cy="737658"/>
          </a:xfrm>
        </p:grpSpPr>
        <p:sp>
          <p:nvSpPr>
            <p:cNvPr id="8" name="Rectangle 7">
              <a:extLst>
                <a:ext uri="{FF2B5EF4-FFF2-40B4-BE49-F238E27FC236}">
                  <a16:creationId xmlns:a16="http://schemas.microsoft.com/office/drawing/2014/main" id="{D4392D70-73DF-411D-805F-088257D07D29}"/>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6588E2-9FE7-45F1-A49A-E9D6DB27FE06}"/>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37E95611-E220-0432-1421-7AECC1D454AD}"/>
              </a:ext>
            </a:extLst>
          </p:cNvPr>
          <p:cNvSpPr txBox="1">
            <a:spLocks/>
          </p:cNvSpPr>
          <p:nvPr/>
        </p:nvSpPr>
        <p:spPr>
          <a:xfrm>
            <a:off x="104775" y="-2985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eorgia" panose="02040502050405020303" pitchFamily="18" charset="0"/>
              </a:rPr>
              <a:t>Perspectives</a:t>
            </a:r>
            <a:endParaRPr lang="en-DE" sz="4000" dirty="0">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163472" y="825590"/>
            <a:ext cx="8788023" cy="49082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Georgia" panose="02040502050405020303" pitchFamily="18" charset="0"/>
              </a:rPr>
              <a:t>Reinforcement learning based modeling - emergence of optimal behaviour</a:t>
            </a:r>
          </a:p>
          <a:p>
            <a:pPr algn="just">
              <a:lnSpc>
                <a:spcPct val="150000"/>
              </a:lnSpc>
            </a:pPr>
            <a:r>
              <a:rPr lang="en-US" sz="2400" dirty="0">
                <a:latin typeface="Georgia" panose="02040502050405020303" pitchFamily="18" charset="0"/>
              </a:rPr>
              <a:t>Spectral analysis – frontal theta activity changes preceding exploratory decisions </a:t>
            </a:r>
          </a:p>
          <a:p>
            <a:pPr algn="just">
              <a:lnSpc>
                <a:spcPct val="150000"/>
              </a:lnSpc>
            </a:pPr>
            <a:r>
              <a:rPr lang="en-US" sz="2400" dirty="0">
                <a:latin typeface="Georgia" panose="02040502050405020303" pitchFamily="18" charset="0"/>
              </a:rPr>
              <a:t>Optogenetic intervention – dopamine circuit?</a:t>
            </a:r>
          </a:p>
          <a:p>
            <a:pPr algn="just">
              <a:lnSpc>
                <a:spcPct val="150000"/>
              </a:lnSpc>
            </a:pPr>
            <a:r>
              <a:rPr lang="en-US" sz="2400" dirty="0">
                <a:latin typeface="Georgia" panose="02040502050405020303" pitchFamily="18" charset="0"/>
              </a:rPr>
              <a:t>Comparative foraging task in humans using high-field fMRI – layer specific analysis</a:t>
            </a:r>
          </a:p>
        </p:txBody>
      </p:sp>
      <p:sp>
        <p:nvSpPr>
          <p:cNvPr id="20" name="Date Placeholder 19">
            <a:extLst>
              <a:ext uri="{FF2B5EF4-FFF2-40B4-BE49-F238E27FC236}">
                <a16:creationId xmlns:a16="http://schemas.microsoft.com/office/drawing/2014/main" id="{616BD9B1-402C-42F3-9BC6-F1441953C296}"/>
              </a:ext>
            </a:extLst>
          </p:cNvPr>
          <p:cNvSpPr>
            <a:spLocks noGrp="1"/>
          </p:cNvSpPr>
          <p:nvPr>
            <p:ph type="dt" sz="half" idx="10"/>
          </p:nvPr>
        </p:nvSpPr>
        <p:spPr/>
        <p:txBody>
          <a:bodyPr/>
          <a:lstStyle/>
          <a:p>
            <a:fld id="{D6F4D23C-DAAA-4848-AB29-0FFED40FED4F}" type="datetime8">
              <a:rPr lang="en-DE" smtClean="0"/>
              <a:t>2/17/24 10:07 AM</a:t>
            </a:fld>
            <a:endParaRPr lang="en-DE"/>
          </a:p>
        </p:txBody>
      </p:sp>
      <p:sp>
        <p:nvSpPr>
          <p:cNvPr id="21" name="Slide Number Placeholder 20">
            <a:extLst>
              <a:ext uri="{FF2B5EF4-FFF2-40B4-BE49-F238E27FC236}">
                <a16:creationId xmlns:a16="http://schemas.microsoft.com/office/drawing/2014/main" id="{C5A4FDEA-EB57-4DA9-9CC0-62D906F9610F}"/>
              </a:ext>
            </a:extLst>
          </p:cNvPr>
          <p:cNvSpPr>
            <a:spLocks noGrp="1"/>
          </p:cNvSpPr>
          <p:nvPr>
            <p:ph type="sldNum" sz="quarter" idx="12"/>
          </p:nvPr>
        </p:nvSpPr>
        <p:spPr/>
        <p:txBody>
          <a:bodyPr/>
          <a:lstStyle/>
          <a:p>
            <a:fld id="{8D002933-DA69-4593-A8BE-46BA8199777B}" type="slidenum">
              <a:rPr lang="en-DE" smtClean="0"/>
              <a:t>28</a:t>
            </a:fld>
            <a:endParaRPr lang="en-DE"/>
          </a:p>
        </p:txBody>
      </p:sp>
      <p:sp>
        <p:nvSpPr>
          <p:cNvPr id="12" name="Content Placeholder 2">
            <a:extLst>
              <a:ext uri="{FF2B5EF4-FFF2-40B4-BE49-F238E27FC236}">
                <a16:creationId xmlns:a16="http://schemas.microsoft.com/office/drawing/2014/main" id="{B59DB966-93B4-4731-B1D6-6F047926197D}"/>
              </a:ext>
            </a:extLst>
          </p:cNvPr>
          <p:cNvSpPr txBox="1">
            <a:spLocks/>
          </p:cNvSpPr>
          <p:nvPr/>
        </p:nvSpPr>
        <p:spPr>
          <a:xfrm>
            <a:off x="5920263" y="1124117"/>
            <a:ext cx="6075999"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pPr>
            <a:endParaRPr lang="en-US" sz="2400" dirty="0">
              <a:latin typeface="Georgia" panose="02040502050405020303" pitchFamily="18" charset="0"/>
            </a:endParaRPr>
          </a:p>
        </p:txBody>
      </p:sp>
    </p:spTree>
    <p:extLst>
      <p:ext uri="{BB962C8B-B14F-4D97-AF65-F5344CB8AC3E}">
        <p14:creationId xmlns:p14="http://schemas.microsoft.com/office/powerpoint/2010/main" val="3674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2/17/24 10:07 AM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29</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Acknowledgements</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072DD445-7B2E-A739-BB4C-133A79840692}"/>
              </a:ext>
            </a:extLst>
          </p:cNvPr>
          <p:cNvSpPr txBox="1"/>
          <p:nvPr/>
        </p:nvSpPr>
        <p:spPr>
          <a:xfrm>
            <a:off x="362926" y="1824771"/>
            <a:ext cx="3388300" cy="2805063"/>
          </a:xfrm>
          <a:prstGeom prst="rect">
            <a:avLst/>
          </a:prstGeom>
          <a:noFill/>
        </p:spPr>
        <p:txBody>
          <a:bodyPr wrap="none" rtlCol="0">
            <a:spAutoFit/>
          </a:bodyPr>
          <a:lstStyle/>
          <a:p>
            <a:pPr>
              <a:lnSpc>
                <a:spcPct val="150000"/>
              </a:lnSpc>
            </a:pPr>
            <a:r>
              <a:rPr lang="en-US" sz="2400" b="1" dirty="0" err="1"/>
              <a:t>CortXplorer</a:t>
            </a:r>
            <a:r>
              <a:rPr lang="en-US" sz="2400" b="1" dirty="0"/>
              <a:t> group</a:t>
            </a:r>
          </a:p>
          <a:p>
            <a:pPr>
              <a:lnSpc>
                <a:spcPct val="150000"/>
              </a:lnSpc>
            </a:pPr>
            <a:r>
              <a:rPr lang="en-US" sz="2400" dirty="0"/>
              <a:t>Prof. Max Happel</a:t>
            </a:r>
          </a:p>
          <a:p>
            <a:pPr>
              <a:lnSpc>
                <a:spcPct val="150000"/>
              </a:lnSpc>
            </a:pPr>
            <a:r>
              <a:rPr lang="en-US" sz="2400" dirty="0"/>
              <a:t>Parthiban </a:t>
            </a:r>
            <a:r>
              <a:rPr lang="en-US" sz="2400" dirty="0" err="1"/>
              <a:t>Saravanakumar</a:t>
            </a:r>
            <a:endParaRPr lang="en-US" sz="2400" dirty="0"/>
          </a:p>
          <a:p>
            <a:pPr>
              <a:lnSpc>
                <a:spcPct val="150000"/>
              </a:lnSpc>
            </a:pPr>
            <a:r>
              <a:rPr lang="en-US" sz="2400" dirty="0"/>
              <a:t>Ebru </a:t>
            </a:r>
            <a:r>
              <a:rPr lang="en-US" sz="2400" dirty="0" err="1"/>
              <a:t>Acun</a:t>
            </a:r>
            <a:endParaRPr lang="en-US" sz="2400" dirty="0"/>
          </a:p>
          <a:p>
            <a:pPr>
              <a:lnSpc>
                <a:spcPct val="150000"/>
              </a:lnSpc>
            </a:pPr>
            <a:r>
              <a:rPr lang="en-US" sz="2400" dirty="0"/>
              <a:t>Katrina Deane</a:t>
            </a:r>
            <a:endParaRPr lang="en-DE" sz="2400" dirty="0"/>
          </a:p>
        </p:txBody>
      </p:sp>
      <p:sp>
        <p:nvSpPr>
          <p:cNvPr id="10" name="TextBox 9">
            <a:extLst>
              <a:ext uri="{FF2B5EF4-FFF2-40B4-BE49-F238E27FC236}">
                <a16:creationId xmlns:a16="http://schemas.microsoft.com/office/drawing/2014/main" id="{3ED9F37D-F0BD-4E7B-A663-9895F2FF80B9}"/>
              </a:ext>
            </a:extLst>
          </p:cNvPr>
          <p:cNvSpPr txBox="1"/>
          <p:nvPr/>
        </p:nvSpPr>
        <p:spPr>
          <a:xfrm>
            <a:off x="4157566" y="1910165"/>
            <a:ext cx="2817438" cy="2251065"/>
          </a:xfrm>
          <a:prstGeom prst="rect">
            <a:avLst/>
          </a:prstGeom>
          <a:noFill/>
        </p:spPr>
        <p:txBody>
          <a:bodyPr wrap="none" rtlCol="0">
            <a:spAutoFit/>
          </a:bodyPr>
          <a:lstStyle/>
          <a:p>
            <a:pPr>
              <a:lnSpc>
                <a:spcPct val="150000"/>
              </a:lnSpc>
            </a:pPr>
            <a:r>
              <a:rPr lang="en-US" sz="2400" b="1" dirty="0"/>
              <a:t>SPL Department, LIN</a:t>
            </a:r>
          </a:p>
          <a:p>
            <a:pPr>
              <a:lnSpc>
                <a:spcPct val="150000"/>
              </a:lnSpc>
            </a:pPr>
            <a:r>
              <a:rPr lang="en-US" sz="2400" dirty="0"/>
              <a:t>Prof. Frank Ohl</a:t>
            </a:r>
          </a:p>
          <a:p>
            <a:pPr>
              <a:lnSpc>
                <a:spcPct val="150000"/>
              </a:lnSpc>
            </a:pPr>
            <a:r>
              <a:rPr lang="en-GB" sz="2400" dirty="0"/>
              <a:t>PD </a:t>
            </a:r>
            <a:r>
              <a:rPr lang="en-GB" sz="2400" dirty="0" err="1"/>
              <a:t>Dr.</a:t>
            </a:r>
            <a:r>
              <a:rPr lang="en-GB" sz="2400" dirty="0"/>
              <a:t> </a:t>
            </a:r>
            <a:r>
              <a:rPr lang="en-GB" sz="2400" dirty="0" err="1"/>
              <a:t>Maike</a:t>
            </a:r>
            <a:r>
              <a:rPr lang="en-GB" sz="2400" dirty="0"/>
              <a:t> Vollmer</a:t>
            </a:r>
            <a:endParaRPr lang="en-US" sz="2400" dirty="0"/>
          </a:p>
          <a:p>
            <a:pPr>
              <a:lnSpc>
                <a:spcPct val="150000"/>
              </a:lnSpc>
            </a:pPr>
            <a:r>
              <a:rPr lang="en-US" sz="2400" dirty="0"/>
              <a:t>Ms. </a:t>
            </a:r>
            <a:r>
              <a:rPr lang="en-US" sz="2400" dirty="0" err="1"/>
              <a:t>Beate</a:t>
            </a:r>
            <a:r>
              <a:rPr lang="en-US" sz="2400" dirty="0"/>
              <a:t> Traore</a:t>
            </a:r>
          </a:p>
        </p:txBody>
      </p:sp>
      <p:sp>
        <p:nvSpPr>
          <p:cNvPr id="11" name="TextBox 10">
            <a:extLst>
              <a:ext uri="{FF2B5EF4-FFF2-40B4-BE49-F238E27FC236}">
                <a16:creationId xmlns:a16="http://schemas.microsoft.com/office/drawing/2014/main" id="{18670493-F39F-4133-8C7E-C20F54EF73C9}"/>
              </a:ext>
            </a:extLst>
          </p:cNvPr>
          <p:cNvSpPr txBox="1"/>
          <p:nvPr/>
        </p:nvSpPr>
        <p:spPr>
          <a:xfrm>
            <a:off x="7525115" y="1900811"/>
            <a:ext cx="4046044" cy="1697068"/>
          </a:xfrm>
          <a:prstGeom prst="rect">
            <a:avLst/>
          </a:prstGeom>
          <a:noFill/>
        </p:spPr>
        <p:txBody>
          <a:bodyPr wrap="none" rtlCol="0">
            <a:spAutoFit/>
          </a:bodyPr>
          <a:lstStyle/>
          <a:p>
            <a:pPr>
              <a:lnSpc>
                <a:spcPct val="150000"/>
              </a:lnSpc>
            </a:pPr>
            <a:r>
              <a:rPr lang="en-US" sz="2400" b="1" dirty="0" err="1"/>
              <a:t>Institut</a:t>
            </a:r>
            <a:r>
              <a:rPr lang="en-US" sz="2400" b="1" dirty="0"/>
              <a:t> </a:t>
            </a:r>
            <a:r>
              <a:rPr lang="en-US" sz="2400" b="1" dirty="0" err="1"/>
              <a:t>für</a:t>
            </a:r>
            <a:r>
              <a:rPr lang="en-US" sz="2400" b="1" dirty="0"/>
              <a:t> </a:t>
            </a:r>
            <a:r>
              <a:rPr lang="en-US" sz="2400" b="1" dirty="0" err="1"/>
              <a:t>Psychologie</a:t>
            </a:r>
            <a:r>
              <a:rPr lang="en-US" sz="2400" b="1" dirty="0"/>
              <a:t>, OVGU</a:t>
            </a:r>
          </a:p>
          <a:p>
            <a:pPr>
              <a:lnSpc>
                <a:spcPct val="150000"/>
              </a:lnSpc>
            </a:pPr>
            <a:r>
              <a:rPr lang="en-US" sz="2400" dirty="0"/>
              <a:t>Prof. Dr. Stefan </a:t>
            </a:r>
            <a:r>
              <a:rPr lang="en-US" sz="2400" dirty="0" err="1"/>
              <a:t>Pollmann</a:t>
            </a:r>
            <a:endParaRPr lang="en-US" sz="2400" dirty="0"/>
          </a:p>
          <a:p>
            <a:pPr>
              <a:lnSpc>
                <a:spcPct val="150000"/>
              </a:lnSpc>
            </a:pPr>
            <a:r>
              <a:rPr lang="en-GB" sz="2400" dirty="0"/>
              <a:t>Lasse </a:t>
            </a:r>
            <a:r>
              <a:rPr lang="en-GB" sz="2400" dirty="0" err="1"/>
              <a:t>Güldener</a:t>
            </a:r>
            <a:endParaRPr lang="en-GB" sz="2400" dirty="0"/>
          </a:p>
        </p:txBody>
      </p:sp>
      <p:sp>
        <p:nvSpPr>
          <p:cNvPr id="12" name="TextBox 11">
            <a:extLst>
              <a:ext uri="{FF2B5EF4-FFF2-40B4-BE49-F238E27FC236}">
                <a16:creationId xmlns:a16="http://schemas.microsoft.com/office/drawing/2014/main" id="{CB54452A-679D-45F2-8969-A4CD41371EA4}"/>
              </a:ext>
            </a:extLst>
          </p:cNvPr>
          <p:cNvSpPr txBox="1"/>
          <p:nvPr/>
        </p:nvSpPr>
        <p:spPr>
          <a:xfrm>
            <a:off x="4727619" y="4473494"/>
            <a:ext cx="2531334" cy="589072"/>
          </a:xfrm>
          <a:prstGeom prst="rect">
            <a:avLst/>
          </a:prstGeom>
          <a:noFill/>
        </p:spPr>
        <p:txBody>
          <a:bodyPr wrap="none" rtlCol="0">
            <a:spAutoFit/>
          </a:bodyPr>
          <a:lstStyle/>
          <a:p>
            <a:pPr>
              <a:lnSpc>
                <a:spcPct val="150000"/>
              </a:lnSpc>
            </a:pPr>
            <a:r>
              <a:rPr lang="en-US" sz="2400" dirty="0"/>
              <a:t>Friends and family</a:t>
            </a:r>
            <a:endParaRPr lang="en-GB" sz="2400" dirty="0"/>
          </a:p>
        </p:txBody>
      </p:sp>
      <p:pic>
        <p:nvPicPr>
          <p:cNvPr id="14" name="Picture 13">
            <a:extLst>
              <a:ext uri="{FF2B5EF4-FFF2-40B4-BE49-F238E27FC236}">
                <a16:creationId xmlns:a16="http://schemas.microsoft.com/office/drawing/2014/main" id="{7730CBB6-F150-4CA7-9DDA-F587441520C5}"/>
              </a:ext>
            </a:extLst>
          </p:cNvPr>
          <p:cNvPicPr>
            <a:picLocks noChangeAspect="1"/>
          </p:cNvPicPr>
          <p:nvPr/>
        </p:nvPicPr>
        <p:blipFill>
          <a:blip r:embed="rId3"/>
          <a:stretch>
            <a:fillRect/>
          </a:stretch>
        </p:blipFill>
        <p:spPr>
          <a:xfrm>
            <a:off x="8277684" y="1212774"/>
            <a:ext cx="2540905" cy="875679"/>
          </a:xfrm>
          <a:prstGeom prst="rect">
            <a:avLst/>
          </a:prstGeom>
        </p:spPr>
      </p:pic>
      <p:pic>
        <p:nvPicPr>
          <p:cNvPr id="15" name="Picture 14">
            <a:extLst>
              <a:ext uri="{FF2B5EF4-FFF2-40B4-BE49-F238E27FC236}">
                <a16:creationId xmlns:a16="http://schemas.microsoft.com/office/drawing/2014/main" id="{5D6499C0-2F39-492A-8FE3-B84BCEB4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154" y="1303365"/>
            <a:ext cx="2302936" cy="671458"/>
          </a:xfrm>
          <a:prstGeom prst="rect">
            <a:avLst/>
          </a:prstGeom>
        </p:spPr>
      </p:pic>
      <p:pic>
        <p:nvPicPr>
          <p:cNvPr id="16" name="Picture 15">
            <a:extLst>
              <a:ext uri="{FF2B5EF4-FFF2-40B4-BE49-F238E27FC236}">
                <a16:creationId xmlns:a16="http://schemas.microsoft.com/office/drawing/2014/main" id="{C40D4CB5-6433-445C-8848-1C47500319AA}"/>
              </a:ext>
            </a:extLst>
          </p:cNvPr>
          <p:cNvPicPr>
            <a:picLocks noChangeAspect="1"/>
          </p:cNvPicPr>
          <p:nvPr/>
        </p:nvPicPr>
        <p:blipFill>
          <a:blip r:embed="rId5"/>
          <a:stretch>
            <a:fillRect/>
          </a:stretch>
        </p:blipFill>
        <p:spPr>
          <a:xfrm>
            <a:off x="787087" y="1312975"/>
            <a:ext cx="1568282" cy="362590"/>
          </a:xfrm>
          <a:prstGeom prst="rect">
            <a:avLst/>
          </a:prstGeom>
        </p:spPr>
      </p:pic>
      <p:pic>
        <p:nvPicPr>
          <p:cNvPr id="17" name="Picture 16">
            <a:extLst>
              <a:ext uri="{FF2B5EF4-FFF2-40B4-BE49-F238E27FC236}">
                <a16:creationId xmlns:a16="http://schemas.microsoft.com/office/drawing/2014/main" id="{F10C4DDE-EF3F-4581-805C-911338634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2663" y="3429000"/>
            <a:ext cx="1666875" cy="1171575"/>
          </a:xfrm>
          <a:prstGeom prst="rect">
            <a:avLst/>
          </a:prstGeom>
        </p:spPr>
      </p:pic>
      <p:pic>
        <p:nvPicPr>
          <p:cNvPr id="4" name="Picture 3">
            <a:extLst>
              <a:ext uri="{FF2B5EF4-FFF2-40B4-BE49-F238E27FC236}">
                <a16:creationId xmlns:a16="http://schemas.microsoft.com/office/drawing/2014/main" id="{B8852974-2D60-4272-AB22-215C01693C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9365" y="4779040"/>
            <a:ext cx="1372008" cy="1491600"/>
          </a:xfrm>
          <a:prstGeom prst="rect">
            <a:avLst/>
          </a:prstGeom>
        </p:spPr>
      </p:pic>
      <p:pic>
        <p:nvPicPr>
          <p:cNvPr id="6" name="Picture 5">
            <a:extLst>
              <a:ext uri="{FF2B5EF4-FFF2-40B4-BE49-F238E27FC236}">
                <a16:creationId xmlns:a16="http://schemas.microsoft.com/office/drawing/2014/main" id="{A00B3C53-C36F-4C93-913B-A804C1D6DE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926" y="4747376"/>
            <a:ext cx="1118574" cy="1491432"/>
          </a:xfrm>
          <a:prstGeom prst="rect">
            <a:avLst/>
          </a:prstGeom>
        </p:spPr>
      </p:pic>
    </p:spTree>
    <p:extLst>
      <p:ext uri="{BB962C8B-B14F-4D97-AF65-F5344CB8AC3E}">
        <p14:creationId xmlns:p14="http://schemas.microsoft.com/office/powerpoint/2010/main" val="251778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03E-7CF6-3C6D-1503-0530FE15C688}"/>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2C505464-7117-FBB6-7842-806DB996DB05}"/>
              </a:ext>
            </a:extLst>
          </p:cNvPr>
          <p:cNvGrpSpPr/>
          <p:nvPr/>
        </p:nvGrpSpPr>
        <p:grpSpPr>
          <a:xfrm>
            <a:off x="-1" y="0"/>
            <a:ext cx="12192001" cy="737658"/>
            <a:chOff x="-1" y="0"/>
            <a:chExt cx="12192001" cy="737658"/>
          </a:xfrm>
        </p:grpSpPr>
        <p:sp>
          <p:nvSpPr>
            <p:cNvPr id="36" name="Rectangle 35">
              <a:extLst>
                <a:ext uri="{FF2B5EF4-FFF2-40B4-BE49-F238E27FC236}">
                  <a16:creationId xmlns:a16="http://schemas.microsoft.com/office/drawing/2014/main" id="{C6FD6E43-81BB-0358-2B03-9175357C6853}"/>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87D9229-A5FF-1B58-10D3-35D4E06F4498}"/>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DA8D5A54-80DC-DE09-EAC8-52486909F18E}"/>
              </a:ext>
            </a:extLst>
          </p:cNvPr>
          <p:cNvSpPr>
            <a:spLocks noGrp="1"/>
          </p:cNvSpPr>
          <p:nvPr>
            <p:ph type="dt" sz="half" idx="10"/>
          </p:nvPr>
        </p:nvSpPr>
        <p:spPr/>
        <p:txBody>
          <a:bodyPr/>
          <a:lstStyle/>
          <a:p>
            <a:fld id="{23F29084-84E4-4351-8025-EECC3E3A8478}" type="datetime8">
              <a:rPr lang="en-DE" smtClean="0"/>
              <a:t>2/17/24 10:07 AM</a:t>
            </a:fld>
            <a:endParaRPr lang="en-DE" dirty="0"/>
          </a:p>
        </p:txBody>
      </p:sp>
      <p:sp>
        <p:nvSpPr>
          <p:cNvPr id="31" name="Slide Number Placeholder 30">
            <a:extLst>
              <a:ext uri="{FF2B5EF4-FFF2-40B4-BE49-F238E27FC236}">
                <a16:creationId xmlns:a16="http://schemas.microsoft.com/office/drawing/2014/main" id="{254B24F5-A2B3-9EC5-E18E-BDFB46262027}"/>
              </a:ext>
            </a:extLst>
          </p:cNvPr>
          <p:cNvSpPr>
            <a:spLocks noGrp="1"/>
          </p:cNvSpPr>
          <p:nvPr>
            <p:ph type="sldNum" sz="quarter" idx="12"/>
          </p:nvPr>
        </p:nvSpPr>
        <p:spPr/>
        <p:txBody>
          <a:bodyPr/>
          <a:lstStyle/>
          <a:p>
            <a:fld id="{8D002933-DA69-4593-A8BE-46BA8199777B}" type="slidenum">
              <a:rPr lang="en-DE" smtClean="0"/>
              <a:t>3</a:t>
            </a:fld>
            <a:endParaRPr lang="en-DE"/>
          </a:p>
        </p:txBody>
      </p:sp>
      <p:sp>
        <p:nvSpPr>
          <p:cNvPr id="37" name="Title 1">
            <a:extLst>
              <a:ext uri="{FF2B5EF4-FFF2-40B4-BE49-F238E27FC236}">
                <a16:creationId xmlns:a16="http://schemas.microsoft.com/office/drawing/2014/main" id="{A15E499C-61F2-B20F-903E-EB811A253CE0}"/>
              </a:ext>
            </a:extLst>
          </p:cNvPr>
          <p:cNvSpPr txBox="1">
            <a:spLocks/>
          </p:cNvSpPr>
          <p:nvPr/>
        </p:nvSpPr>
        <p:spPr>
          <a:xfrm>
            <a:off x="40943" y="-3110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Okay, let’s start it easy</a:t>
            </a:r>
            <a:endParaRPr lang="en-DE" dirty="0">
              <a:latin typeface="Georgia" panose="02040502050405020303" pitchFamily="18" charset="0"/>
            </a:endParaRPr>
          </a:p>
        </p:txBody>
      </p:sp>
      <p:sp>
        <p:nvSpPr>
          <p:cNvPr id="35" name="TextBox 34">
            <a:extLst>
              <a:ext uri="{FF2B5EF4-FFF2-40B4-BE49-F238E27FC236}">
                <a16:creationId xmlns:a16="http://schemas.microsoft.com/office/drawing/2014/main" id="{A58054DE-FE0D-1FCB-6198-9E498D53B15D}"/>
              </a:ext>
            </a:extLst>
          </p:cNvPr>
          <p:cNvSpPr txBox="1"/>
          <p:nvPr/>
        </p:nvSpPr>
        <p:spPr>
          <a:xfrm>
            <a:off x="7353300" y="967982"/>
            <a:ext cx="4357427"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take the familiar route to work or try a new path today?</a:t>
            </a:r>
            <a:endParaRPr lang="en-US" sz="2400" dirty="0">
              <a:cs typeface="Calibri" panose="020F0502020204030204" pitchFamily="34" charset="0"/>
            </a:endParaRPr>
          </a:p>
        </p:txBody>
      </p:sp>
      <p:sp>
        <p:nvSpPr>
          <p:cNvPr id="39" name="TextBox 38">
            <a:extLst>
              <a:ext uri="{FF2B5EF4-FFF2-40B4-BE49-F238E27FC236}">
                <a16:creationId xmlns:a16="http://schemas.microsoft.com/office/drawing/2014/main" id="{34D5D9DA-57D8-C7B1-6160-EBF45335B151}"/>
              </a:ext>
            </a:extLst>
          </p:cNvPr>
          <p:cNvSpPr txBox="1"/>
          <p:nvPr/>
        </p:nvSpPr>
        <p:spPr>
          <a:xfrm>
            <a:off x="684953" y="970809"/>
            <a:ext cx="4524283" cy="830997"/>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Should I choose for a new dish in the menu or go for my usual one? </a:t>
            </a:r>
            <a:endParaRPr lang="en-US" sz="2400" dirty="0">
              <a:cs typeface="Calibri" panose="020F0502020204030204" pitchFamily="34" charset="0"/>
            </a:endParaRPr>
          </a:p>
        </p:txBody>
      </p:sp>
      <p:sp>
        <p:nvSpPr>
          <p:cNvPr id="8" name="TextBox 7">
            <a:extLst>
              <a:ext uri="{FF2B5EF4-FFF2-40B4-BE49-F238E27FC236}">
                <a16:creationId xmlns:a16="http://schemas.microsoft.com/office/drawing/2014/main" id="{91B71A58-9D53-E42A-BD80-1283A647C039}"/>
              </a:ext>
            </a:extLst>
          </p:cNvPr>
          <p:cNvSpPr txBox="1"/>
          <p:nvPr/>
        </p:nvSpPr>
        <p:spPr>
          <a:xfrm>
            <a:off x="4968289" y="2888963"/>
            <a:ext cx="4473212" cy="461665"/>
          </a:xfrm>
          <a:prstGeom prst="rect">
            <a:avLst/>
          </a:prstGeom>
          <a:noFill/>
        </p:spPr>
        <p:txBody>
          <a:bodyPr wrap="none" rtlCol="0">
            <a:spAutoFit/>
          </a:bodyPr>
          <a:lstStyle/>
          <a:p>
            <a:r>
              <a:rPr lang="en-US" sz="2400" dirty="0"/>
              <a:t>Exploration-exploitation dilemma</a:t>
            </a:r>
            <a:endParaRPr lang="en-DE" sz="2400" dirty="0"/>
          </a:p>
        </p:txBody>
      </p:sp>
      <p:sp>
        <p:nvSpPr>
          <p:cNvPr id="7" name="TextBox 6">
            <a:extLst>
              <a:ext uri="{FF2B5EF4-FFF2-40B4-BE49-F238E27FC236}">
                <a16:creationId xmlns:a16="http://schemas.microsoft.com/office/drawing/2014/main" id="{6000CBCF-CEAC-99B7-8377-F6ED9A4D99C9}"/>
              </a:ext>
            </a:extLst>
          </p:cNvPr>
          <p:cNvSpPr txBox="1"/>
          <p:nvPr/>
        </p:nvSpPr>
        <p:spPr>
          <a:xfrm>
            <a:off x="1661219" y="5579311"/>
            <a:ext cx="8658461" cy="461665"/>
          </a:xfrm>
          <a:prstGeom prst="rect">
            <a:avLst/>
          </a:prstGeom>
          <a:noFill/>
        </p:spPr>
        <p:txBody>
          <a:bodyPr wrap="none" rtlCol="0">
            <a:spAutoFit/>
          </a:bodyPr>
          <a:lstStyle/>
          <a:p>
            <a:r>
              <a:rPr lang="en-US" sz="2400" b="1" dirty="0"/>
              <a:t>What are the brain mechanisms that guide this critical behaviour?</a:t>
            </a:r>
            <a:endParaRPr lang="en-DE" sz="2400" b="1" dirty="0"/>
          </a:p>
        </p:txBody>
      </p:sp>
      <p:pic>
        <p:nvPicPr>
          <p:cNvPr id="10" name="Graphic 9" descr="Question Mark with solid fill">
            <a:extLst>
              <a:ext uri="{FF2B5EF4-FFF2-40B4-BE49-F238E27FC236}">
                <a16:creationId xmlns:a16="http://schemas.microsoft.com/office/drawing/2014/main" id="{965F1054-FC1E-8046-BB7C-BEC4DB940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9249" y="1047856"/>
            <a:ext cx="914400" cy="914400"/>
          </a:xfrm>
          <a:prstGeom prst="rect">
            <a:avLst/>
          </a:prstGeom>
        </p:spPr>
      </p:pic>
      <p:sp>
        <p:nvSpPr>
          <p:cNvPr id="11" name="TextBox 10">
            <a:extLst>
              <a:ext uri="{FF2B5EF4-FFF2-40B4-BE49-F238E27FC236}">
                <a16:creationId xmlns:a16="http://schemas.microsoft.com/office/drawing/2014/main" id="{B758F126-D246-0257-8AF2-9BE69C6C7868}"/>
              </a:ext>
            </a:extLst>
          </p:cNvPr>
          <p:cNvSpPr txBox="1"/>
          <p:nvPr/>
        </p:nvSpPr>
        <p:spPr>
          <a:xfrm>
            <a:off x="5990449" y="3573820"/>
            <a:ext cx="3492162"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Adaptive decision making</a:t>
            </a:r>
            <a:endParaRPr lang="en-US" sz="2400" dirty="0">
              <a:cs typeface="Calibri" panose="020F0502020204030204" pitchFamily="34" charset="0"/>
            </a:endParaRPr>
          </a:p>
        </p:txBody>
      </p:sp>
      <p:sp>
        <p:nvSpPr>
          <p:cNvPr id="12" name="TextBox 11">
            <a:extLst>
              <a:ext uri="{FF2B5EF4-FFF2-40B4-BE49-F238E27FC236}">
                <a16:creationId xmlns:a16="http://schemas.microsoft.com/office/drawing/2014/main" id="{A5EAAA95-0D35-BE09-7F08-52A299C6EF8E}"/>
              </a:ext>
            </a:extLst>
          </p:cNvPr>
          <p:cNvSpPr txBox="1"/>
          <p:nvPr/>
        </p:nvSpPr>
        <p:spPr>
          <a:xfrm>
            <a:off x="4189418" y="4317157"/>
            <a:ext cx="4928461" cy="461665"/>
          </a:xfrm>
          <a:prstGeom prst="rect">
            <a:avLst/>
          </a:prstGeom>
          <a:noFill/>
        </p:spPr>
        <p:txBody>
          <a:bodyPr wrap="square">
            <a:spAutoFit/>
          </a:bodyPr>
          <a:lstStyle/>
          <a:p>
            <a:r>
              <a:rPr lang="en-US" sz="2400" dirty="0">
                <a:effectLst/>
                <a:ea typeface="Calibri" panose="020F0502020204030204" pitchFamily="34" charset="0"/>
                <a:cs typeface="Calibri" panose="020F0502020204030204" pitchFamily="34" charset="0"/>
              </a:rPr>
              <a:t>Key aspect of survival across species</a:t>
            </a:r>
            <a:endParaRPr lang="en-US" sz="2400" dirty="0">
              <a:cs typeface="Calibri" panose="020F0502020204030204" pitchFamily="34" charset="0"/>
            </a:endParaRPr>
          </a:p>
        </p:txBody>
      </p:sp>
      <p:pic>
        <p:nvPicPr>
          <p:cNvPr id="19" name="Picture 18" descr="A group of animals in a circle&#10;&#10;Description automatically generated">
            <a:extLst>
              <a:ext uri="{FF2B5EF4-FFF2-40B4-BE49-F238E27FC236}">
                <a16:creationId xmlns:a16="http://schemas.microsoft.com/office/drawing/2014/main" id="{D075E477-2883-146F-FBCC-329590A9E2D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250" b="89844" l="9989" r="89900">
                        <a14:foregroundMark x1="51507" y1="8203" x2="51507" y2="8203"/>
                        <a14:foregroundMark x1="52567" y1="6250" x2="52567" y2="6250"/>
                        <a14:foregroundMark x1="65234" y1="6641" x2="65234" y2="6641"/>
                        <a14:foregroundMark x1="45145" y1="7813" x2="45145" y2="7813"/>
                        <a14:foregroundMark x1="39900" y1="6934" x2="39900" y2="6934"/>
                        <a14:foregroundMark x1="45145" y1="7324" x2="45145" y2="7324"/>
                        <a14:foregroundMark x1="43359" y1="88574" x2="45926" y2="88672"/>
                        <a14:foregroundMark x1="18304" y1="36035" x2="18415" y2="28809"/>
                        <a14:foregroundMark x1="83594" y1="53418" x2="83594" y2="54492"/>
                        <a14:foregroundMark x1="83594" y1="54688" x2="80859" y2="67969"/>
                        <a14:foregroundMark x1="80859" y1="67969" x2="79855" y2="70313"/>
                        <a14:foregroundMark x1="83817" y1="51367" x2="84654" y2="37891"/>
                        <a14:foregroundMark x1="84654" y1="37891" x2="84542" y2="37598"/>
                      </a14:backgroundRemoval>
                    </a14:imgEffect>
                  </a14:imgLayer>
                </a14:imgProps>
              </a:ext>
              <a:ext uri="{28A0092B-C50C-407E-A947-70E740481C1C}">
                <a14:useLocalDpi xmlns:a14="http://schemas.microsoft.com/office/drawing/2010/main" val="0"/>
              </a:ext>
            </a:extLst>
          </a:blip>
          <a:srcRect l="11242" t="2384" r="12626" b="4859"/>
          <a:stretch/>
        </p:blipFill>
        <p:spPr>
          <a:xfrm>
            <a:off x="466924" y="2687835"/>
            <a:ext cx="3607987" cy="2511939"/>
          </a:xfrm>
          <a:prstGeom prst="rect">
            <a:avLst/>
          </a:prstGeom>
        </p:spPr>
      </p:pic>
      <p:sp>
        <p:nvSpPr>
          <p:cNvPr id="3" name="TextBox 2">
            <a:extLst>
              <a:ext uri="{FF2B5EF4-FFF2-40B4-BE49-F238E27FC236}">
                <a16:creationId xmlns:a16="http://schemas.microsoft.com/office/drawing/2014/main" id="{1FAB63B8-56E5-45B4-9850-7DEEB92EFC60}"/>
              </a:ext>
            </a:extLst>
          </p:cNvPr>
          <p:cNvSpPr txBox="1"/>
          <p:nvPr/>
        </p:nvSpPr>
        <p:spPr>
          <a:xfrm>
            <a:off x="3581400" y="2297517"/>
            <a:ext cx="5196166" cy="461665"/>
          </a:xfrm>
          <a:prstGeom prst="rect">
            <a:avLst/>
          </a:prstGeom>
          <a:noFill/>
        </p:spPr>
        <p:txBody>
          <a:bodyPr wrap="none" rtlCol="0">
            <a:spAutoFit/>
          </a:bodyPr>
          <a:lstStyle/>
          <a:p>
            <a:r>
              <a:rPr lang="en-US" sz="2400" b="1" dirty="0"/>
              <a:t>Decision making in uncertain situations</a:t>
            </a:r>
            <a:endParaRPr lang="en-DE" sz="2400" b="1" dirty="0"/>
          </a:p>
        </p:txBody>
      </p:sp>
    </p:spTree>
    <p:extLst>
      <p:ext uri="{BB962C8B-B14F-4D97-AF65-F5344CB8AC3E}">
        <p14:creationId xmlns:p14="http://schemas.microsoft.com/office/powerpoint/2010/main" val="2533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8" grpId="0"/>
      <p:bldP spid="7" grpId="0"/>
      <p:bldP spid="11" grpId="0"/>
      <p:bldP spid="1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E5D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E587C-887C-41D0-BCE6-3168F92BB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1" b="90137" l="9961" r="89844">
                        <a14:foregroundMark x1="36816" y1="31152" x2="36816" y2="31152"/>
                        <a14:foregroundMark x1="63574" y1="30859" x2="63574" y2="30859"/>
                        <a14:foregroundMark x1="70898" y1="7813" x2="70898" y2="7813"/>
                        <a14:foregroundMark x1="30176" y1="6641" x2="30176" y2="6641"/>
                        <a14:foregroundMark x1="63379" y1="31250" x2="63379" y2="31250"/>
                        <a14:foregroundMark x1="36523" y1="30859" x2="36523" y2="30859"/>
                        <a14:foregroundMark x1="71094" y1="7129" x2="70508" y2="7129"/>
                        <a14:foregroundMark x1="40723" y1="88965" x2="47754" y2="90234"/>
                        <a14:foregroundMark x1="47754" y1="90234" x2="62305" y2="89648"/>
                        <a14:foregroundMark x1="62305" y1="89648" x2="69629" y2="90137"/>
                        <a14:foregroundMark x1="69629" y1="90137" x2="72266" y2="90039"/>
                        <a14:foregroundMark x1="36621" y1="31836" x2="36621" y2="31836"/>
                        <a14:foregroundMark x1="64258" y1="31152" x2="64258" y2="31152"/>
                      </a14:backgroundRemoval>
                    </a14:imgEffect>
                  </a14:imgLayer>
                </a14:imgProps>
              </a:ext>
              <a:ext uri="{28A0092B-C50C-407E-A947-70E740481C1C}">
                <a14:useLocalDpi xmlns:a14="http://schemas.microsoft.com/office/drawing/2010/main" val="0"/>
              </a:ext>
            </a:extLst>
          </a:blip>
          <a:stretch>
            <a:fillRect/>
          </a:stretch>
        </p:blipFill>
        <p:spPr>
          <a:xfrm>
            <a:off x="4531535" y="182540"/>
            <a:ext cx="3128930" cy="3128930"/>
          </a:xfrm>
          <a:prstGeom prst="rect">
            <a:avLst/>
          </a:prstGeom>
        </p:spPr>
      </p:pic>
      <p:sp>
        <p:nvSpPr>
          <p:cNvPr id="4" name="Title 1">
            <a:extLst>
              <a:ext uri="{FF2B5EF4-FFF2-40B4-BE49-F238E27FC236}">
                <a16:creationId xmlns:a16="http://schemas.microsoft.com/office/drawing/2014/main" id="{CAA33139-BC1D-6554-E702-8BCB0374FCE7}"/>
              </a:ext>
            </a:extLst>
          </p:cNvPr>
          <p:cNvSpPr txBox="1">
            <a:spLocks/>
          </p:cNvSpPr>
          <p:nvPr/>
        </p:nvSpPr>
        <p:spPr>
          <a:xfrm>
            <a:off x="4684336" y="2928432"/>
            <a:ext cx="31876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Thank you</a:t>
            </a:r>
            <a:endParaRPr lang="en-DE" dirty="0">
              <a:latin typeface="Georgia" panose="02040502050405020303" pitchFamily="18" charset="0"/>
            </a:endParaRPr>
          </a:p>
        </p:txBody>
      </p:sp>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2/17/24 10:07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30</a:t>
            </a:fld>
            <a:endParaRPr lang="en-DE"/>
          </a:p>
        </p:txBody>
      </p:sp>
      <p:grpSp>
        <p:nvGrpSpPr>
          <p:cNvPr id="8" name="Group 7">
            <a:extLst>
              <a:ext uri="{FF2B5EF4-FFF2-40B4-BE49-F238E27FC236}">
                <a16:creationId xmlns:a16="http://schemas.microsoft.com/office/drawing/2014/main" id="{7AA0C856-4017-4022-BE8A-118F95EFAF3E}"/>
              </a:ext>
            </a:extLst>
          </p:cNvPr>
          <p:cNvGrpSpPr/>
          <p:nvPr/>
        </p:nvGrpSpPr>
        <p:grpSpPr>
          <a:xfrm>
            <a:off x="4713673" y="3918581"/>
            <a:ext cx="3128927" cy="1925523"/>
            <a:chOff x="4714437" y="2955533"/>
            <a:chExt cx="3128927" cy="1925523"/>
          </a:xfrm>
        </p:grpSpPr>
        <p:sp>
          <p:nvSpPr>
            <p:cNvPr id="6" name="Title 1">
              <a:extLst>
                <a:ext uri="{FF2B5EF4-FFF2-40B4-BE49-F238E27FC236}">
                  <a16:creationId xmlns:a16="http://schemas.microsoft.com/office/drawing/2014/main" id="{DF70BF0E-B36E-417C-94F9-F3260A011254}"/>
                </a:ext>
              </a:extLst>
            </p:cNvPr>
            <p:cNvSpPr txBox="1">
              <a:spLocks/>
            </p:cNvSpPr>
            <p:nvPr/>
          </p:nvSpPr>
          <p:spPr>
            <a:xfrm>
              <a:off x="4714437" y="3555493"/>
              <a:ext cx="3128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endParaRPr lang="en-DE" dirty="0">
                <a:latin typeface="Georgia" panose="02040502050405020303" pitchFamily="18" charset="0"/>
              </a:endParaRPr>
            </a:p>
          </p:txBody>
        </p:sp>
        <p:sp>
          <p:nvSpPr>
            <p:cNvPr id="7" name="Title 1">
              <a:extLst>
                <a:ext uri="{FF2B5EF4-FFF2-40B4-BE49-F238E27FC236}">
                  <a16:creationId xmlns:a16="http://schemas.microsoft.com/office/drawing/2014/main" id="{99301A5B-18F6-40C8-BA06-F8A7112F3CA0}"/>
                </a:ext>
              </a:extLst>
            </p:cNvPr>
            <p:cNvSpPr txBox="1">
              <a:spLocks/>
            </p:cNvSpPr>
            <p:nvPr/>
          </p:nvSpPr>
          <p:spPr>
            <a:xfrm>
              <a:off x="5881540" y="2955533"/>
              <a:ext cx="5369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a:t>
              </a:r>
              <a:endParaRPr lang="en-DE" dirty="0">
                <a:latin typeface="Georgia" panose="02040502050405020303" pitchFamily="18" charset="0"/>
              </a:endParaRPr>
            </a:p>
          </p:txBody>
        </p:sp>
      </p:grpSp>
    </p:spTree>
    <p:extLst>
      <p:ext uri="{BB962C8B-B14F-4D97-AF65-F5344CB8AC3E}">
        <p14:creationId xmlns:p14="http://schemas.microsoft.com/office/powerpoint/2010/main" val="10774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9F8225-FCA0-375F-7EE8-B0C425BD9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2DCEA-1F57-0E06-AECB-870F4D649945}"/>
              </a:ext>
            </a:extLst>
          </p:cNvPr>
          <p:cNvSpPr>
            <a:spLocks noGrp="1"/>
          </p:cNvSpPr>
          <p:nvPr>
            <p:ph type="title"/>
          </p:nvPr>
        </p:nvSpPr>
        <p:spPr>
          <a:xfrm>
            <a:off x="438004" y="136525"/>
            <a:ext cx="10515600" cy="429868"/>
          </a:xfrm>
        </p:spPr>
        <p:txBody>
          <a:bodyPr>
            <a:normAutofit fontScale="90000"/>
          </a:bodyPr>
          <a:lstStyle/>
          <a:p>
            <a:r>
              <a:rPr lang="en-US" dirty="0"/>
              <a:t>Behavioural results</a:t>
            </a:r>
            <a:endParaRPr lang="en-DE" dirty="0"/>
          </a:p>
        </p:txBody>
      </p:sp>
      <p:sp>
        <p:nvSpPr>
          <p:cNvPr id="6" name="Date Placeholder 5">
            <a:extLst>
              <a:ext uri="{FF2B5EF4-FFF2-40B4-BE49-F238E27FC236}">
                <a16:creationId xmlns:a16="http://schemas.microsoft.com/office/drawing/2014/main" id="{F2F1F5E5-598C-FC45-4B4F-9C15F8CBDF96}"/>
              </a:ext>
            </a:extLst>
          </p:cNvPr>
          <p:cNvSpPr>
            <a:spLocks noGrp="1"/>
          </p:cNvSpPr>
          <p:nvPr>
            <p:ph type="dt" sz="half" idx="10"/>
          </p:nvPr>
        </p:nvSpPr>
        <p:spPr/>
        <p:txBody>
          <a:bodyPr/>
          <a:lstStyle/>
          <a:p>
            <a:fld id="{0AB42F5C-B452-4FBE-B9A6-A27DC770181B}" type="datetime8">
              <a:rPr lang="en-DE" smtClean="0"/>
              <a:t>2/17/24 10:07 AM</a:t>
            </a:fld>
            <a:endParaRPr lang="en-DE"/>
          </a:p>
        </p:txBody>
      </p:sp>
      <p:sp>
        <p:nvSpPr>
          <p:cNvPr id="8" name="Slide Number Placeholder 7">
            <a:extLst>
              <a:ext uri="{FF2B5EF4-FFF2-40B4-BE49-F238E27FC236}">
                <a16:creationId xmlns:a16="http://schemas.microsoft.com/office/drawing/2014/main" id="{550FCB27-6EAD-210A-C9A0-C51E693AD577}"/>
              </a:ext>
            </a:extLst>
          </p:cNvPr>
          <p:cNvSpPr>
            <a:spLocks noGrp="1"/>
          </p:cNvSpPr>
          <p:nvPr>
            <p:ph type="sldNum" sz="quarter" idx="12"/>
          </p:nvPr>
        </p:nvSpPr>
        <p:spPr/>
        <p:txBody>
          <a:bodyPr/>
          <a:lstStyle/>
          <a:p>
            <a:fld id="{8D002933-DA69-4593-A8BE-46BA8199777B}" type="slidenum">
              <a:rPr lang="en-DE" smtClean="0"/>
              <a:t>31</a:t>
            </a:fld>
            <a:endParaRPr lang="en-DE"/>
          </a:p>
        </p:txBody>
      </p:sp>
      <p:cxnSp>
        <p:nvCxnSpPr>
          <p:cNvPr id="3" name="Straight Connector 2">
            <a:extLst>
              <a:ext uri="{FF2B5EF4-FFF2-40B4-BE49-F238E27FC236}">
                <a16:creationId xmlns:a16="http://schemas.microsoft.com/office/drawing/2014/main" id="{0746AC28-EB88-D30F-6843-58D63B20A115}"/>
              </a:ext>
            </a:extLst>
          </p:cNvPr>
          <p:cNvCxnSpPr>
            <a:cxnSpLocks/>
          </p:cNvCxnSpPr>
          <p:nvPr/>
        </p:nvCxnSpPr>
        <p:spPr>
          <a:xfrm flipV="1">
            <a:off x="0" y="684779"/>
            <a:ext cx="12192000" cy="55709"/>
          </a:xfrm>
          <a:prstGeom prst="line">
            <a:avLst/>
          </a:prstGeom>
          <a:ln w="28575"/>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FCE241E-F1F1-502B-035E-4067BA85CFE6}"/>
              </a:ext>
            </a:extLst>
          </p:cNvPr>
          <p:cNvPicPr>
            <a:picLocks noChangeAspect="1"/>
          </p:cNvPicPr>
          <p:nvPr/>
        </p:nvPicPr>
        <p:blipFill>
          <a:blip r:embed="rId3"/>
          <a:stretch>
            <a:fillRect/>
          </a:stretch>
        </p:blipFill>
        <p:spPr>
          <a:xfrm>
            <a:off x="438004" y="1412098"/>
            <a:ext cx="2611301" cy="2041205"/>
          </a:xfrm>
          <a:prstGeom prst="rect">
            <a:avLst/>
          </a:prstGeom>
        </p:spPr>
      </p:pic>
      <p:pic>
        <p:nvPicPr>
          <p:cNvPr id="5" name="Picture 4">
            <a:extLst>
              <a:ext uri="{FF2B5EF4-FFF2-40B4-BE49-F238E27FC236}">
                <a16:creationId xmlns:a16="http://schemas.microsoft.com/office/drawing/2014/main" id="{646C89ED-4A26-113A-08F2-D2645F6626B0}"/>
              </a:ext>
            </a:extLst>
          </p:cNvPr>
          <p:cNvPicPr>
            <a:picLocks noChangeAspect="1"/>
          </p:cNvPicPr>
          <p:nvPr/>
        </p:nvPicPr>
        <p:blipFill>
          <a:blip r:embed="rId4"/>
          <a:stretch>
            <a:fillRect/>
          </a:stretch>
        </p:blipFill>
        <p:spPr>
          <a:xfrm>
            <a:off x="3221181" y="1272740"/>
            <a:ext cx="4149436" cy="2461808"/>
          </a:xfrm>
          <a:prstGeom prst="rect">
            <a:avLst/>
          </a:prstGeom>
        </p:spPr>
      </p:pic>
      <p:pic>
        <p:nvPicPr>
          <p:cNvPr id="14" name="Picture 13">
            <a:extLst>
              <a:ext uri="{FF2B5EF4-FFF2-40B4-BE49-F238E27FC236}">
                <a16:creationId xmlns:a16="http://schemas.microsoft.com/office/drawing/2014/main" id="{7AF13ECF-30E0-B7D2-F13B-BB01066B0C3F}"/>
              </a:ext>
            </a:extLst>
          </p:cNvPr>
          <p:cNvPicPr>
            <a:picLocks noChangeAspect="1"/>
          </p:cNvPicPr>
          <p:nvPr/>
        </p:nvPicPr>
        <p:blipFill>
          <a:blip r:embed="rId5"/>
          <a:stretch>
            <a:fillRect/>
          </a:stretch>
        </p:blipFill>
        <p:spPr>
          <a:xfrm>
            <a:off x="7737764" y="1100712"/>
            <a:ext cx="3486004" cy="2598012"/>
          </a:xfrm>
          <a:prstGeom prst="rect">
            <a:avLst/>
          </a:prstGeom>
        </p:spPr>
      </p:pic>
      <p:pic>
        <p:nvPicPr>
          <p:cNvPr id="15" name="Picture 14">
            <a:extLst>
              <a:ext uri="{FF2B5EF4-FFF2-40B4-BE49-F238E27FC236}">
                <a16:creationId xmlns:a16="http://schemas.microsoft.com/office/drawing/2014/main" id="{843C061F-B091-8909-7D24-27AF962BD2D5}"/>
              </a:ext>
            </a:extLst>
          </p:cNvPr>
          <p:cNvPicPr>
            <a:picLocks noChangeAspect="1"/>
          </p:cNvPicPr>
          <p:nvPr/>
        </p:nvPicPr>
        <p:blipFill>
          <a:blip r:embed="rId6"/>
          <a:stretch>
            <a:fillRect/>
          </a:stretch>
        </p:blipFill>
        <p:spPr>
          <a:xfrm>
            <a:off x="640481" y="4181334"/>
            <a:ext cx="3196178" cy="2175762"/>
          </a:xfrm>
          <a:prstGeom prst="rect">
            <a:avLst/>
          </a:prstGeom>
        </p:spPr>
      </p:pic>
      <p:pic>
        <p:nvPicPr>
          <p:cNvPr id="16" name="Picture 15">
            <a:extLst>
              <a:ext uri="{FF2B5EF4-FFF2-40B4-BE49-F238E27FC236}">
                <a16:creationId xmlns:a16="http://schemas.microsoft.com/office/drawing/2014/main" id="{2C1FC03A-D523-E2FD-53D8-B06508D3EBD0}"/>
              </a:ext>
            </a:extLst>
          </p:cNvPr>
          <p:cNvPicPr>
            <a:picLocks noChangeAspect="1"/>
          </p:cNvPicPr>
          <p:nvPr/>
        </p:nvPicPr>
        <p:blipFill>
          <a:blip r:embed="rId7"/>
          <a:stretch>
            <a:fillRect/>
          </a:stretch>
        </p:blipFill>
        <p:spPr>
          <a:xfrm>
            <a:off x="4099817" y="4181334"/>
            <a:ext cx="3279315" cy="2226167"/>
          </a:xfrm>
          <a:prstGeom prst="rect">
            <a:avLst/>
          </a:prstGeom>
        </p:spPr>
      </p:pic>
      <p:pic>
        <p:nvPicPr>
          <p:cNvPr id="7" name="Picture 6">
            <a:extLst>
              <a:ext uri="{FF2B5EF4-FFF2-40B4-BE49-F238E27FC236}">
                <a16:creationId xmlns:a16="http://schemas.microsoft.com/office/drawing/2014/main" id="{6563BEC8-1899-DEF0-D2F0-81BA74478B7B}"/>
              </a:ext>
            </a:extLst>
          </p:cNvPr>
          <p:cNvPicPr>
            <a:picLocks noChangeAspect="1"/>
          </p:cNvPicPr>
          <p:nvPr/>
        </p:nvPicPr>
        <p:blipFill>
          <a:blip r:embed="rId8"/>
          <a:stretch>
            <a:fillRect/>
          </a:stretch>
        </p:blipFill>
        <p:spPr>
          <a:xfrm>
            <a:off x="7642290" y="4149289"/>
            <a:ext cx="3311314" cy="2242885"/>
          </a:xfrm>
          <a:prstGeom prst="rect">
            <a:avLst/>
          </a:prstGeom>
        </p:spPr>
      </p:pic>
      <p:sp>
        <p:nvSpPr>
          <p:cNvPr id="9" name="TextBox 8">
            <a:extLst>
              <a:ext uri="{FF2B5EF4-FFF2-40B4-BE49-F238E27FC236}">
                <a16:creationId xmlns:a16="http://schemas.microsoft.com/office/drawing/2014/main" id="{BC77BFF3-7ED3-0D32-D413-1A155D083068}"/>
              </a:ext>
            </a:extLst>
          </p:cNvPr>
          <p:cNvSpPr txBox="1"/>
          <p:nvPr/>
        </p:nvSpPr>
        <p:spPr>
          <a:xfrm>
            <a:off x="838200" y="1129965"/>
            <a:ext cx="1974451" cy="338554"/>
          </a:xfrm>
          <a:prstGeom prst="rect">
            <a:avLst/>
          </a:prstGeom>
          <a:noFill/>
        </p:spPr>
        <p:txBody>
          <a:bodyPr wrap="none" rtlCol="0">
            <a:spAutoFit/>
          </a:bodyPr>
          <a:lstStyle/>
          <a:p>
            <a:r>
              <a:rPr lang="en-US" sz="1600" b="1" dirty="0"/>
              <a:t>Relative Body weight</a:t>
            </a:r>
          </a:p>
        </p:txBody>
      </p:sp>
      <p:sp>
        <p:nvSpPr>
          <p:cNvPr id="10" name="TextBox 9">
            <a:extLst>
              <a:ext uri="{FF2B5EF4-FFF2-40B4-BE49-F238E27FC236}">
                <a16:creationId xmlns:a16="http://schemas.microsoft.com/office/drawing/2014/main" id="{6DB5D305-94D0-6F67-8AF0-6E2D81B1F072}"/>
              </a:ext>
            </a:extLst>
          </p:cNvPr>
          <p:cNvSpPr txBox="1"/>
          <p:nvPr/>
        </p:nvSpPr>
        <p:spPr>
          <a:xfrm>
            <a:off x="4099817" y="1000186"/>
            <a:ext cx="2453044" cy="338554"/>
          </a:xfrm>
          <a:prstGeom prst="rect">
            <a:avLst/>
          </a:prstGeom>
          <a:noFill/>
        </p:spPr>
        <p:txBody>
          <a:bodyPr wrap="none" rtlCol="0">
            <a:spAutoFit/>
          </a:bodyPr>
          <a:lstStyle/>
          <a:p>
            <a:r>
              <a:rPr lang="en-US" sz="1600" b="1" dirty="0"/>
              <a:t>Travel time across sessions</a:t>
            </a:r>
          </a:p>
        </p:txBody>
      </p:sp>
      <p:sp>
        <p:nvSpPr>
          <p:cNvPr id="11" name="TextBox 10">
            <a:extLst>
              <a:ext uri="{FF2B5EF4-FFF2-40B4-BE49-F238E27FC236}">
                <a16:creationId xmlns:a16="http://schemas.microsoft.com/office/drawing/2014/main" id="{62A9827B-6485-3125-D621-9F5E4EA02027}"/>
              </a:ext>
            </a:extLst>
          </p:cNvPr>
          <p:cNvSpPr txBox="1"/>
          <p:nvPr/>
        </p:nvSpPr>
        <p:spPr>
          <a:xfrm>
            <a:off x="9098240" y="911125"/>
            <a:ext cx="1767920" cy="338554"/>
          </a:xfrm>
          <a:prstGeom prst="rect">
            <a:avLst/>
          </a:prstGeom>
          <a:noFill/>
        </p:spPr>
        <p:txBody>
          <a:bodyPr wrap="none" rtlCol="0">
            <a:spAutoFit/>
          </a:bodyPr>
          <a:lstStyle/>
          <a:p>
            <a:r>
              <a:rPr lang="en-US" sz="1600" b="1" dirty="0"/>
              <a:t>Inter-poke Interval</a:t>
            </a:r>
          </a:p>
        </p:txBody>
      </p:sp>
      <p:sp>
        <p:nvSpPr>
          <p:cNvPr id="12" name="TextBox 11">
            <a:extLst>
              <a:ext uri="{FF2B5EF4-FFF2-40B4-BE49-F238E27FC236}">
                <a16:creationId xmlns:a16="http://schemas.microsoft.com/office/drawing/2014/main" id="{A494EC2E-3F20-D1F7-2EAB-C62F911088DF}"/>
              </a:ext>
            </a:extLst>
          </p:cNvPr>
          <p:cNvSpPr txBox="1"/>
          <p:nvPr/>
        </p:nvSpPr>
        <p:spPr>
          <a:xfrm>
            <a:off x="8029503" y="3849531"/>
            <a:ext cx="2945806" cy="338554"/>
          </a:xfrm>
          <a:prstGeom prst="rect">
            <a:avLst/>
          </a:prstGeom>
          <a:noFill/>
        </p:spPr>
        <p:txBody>
          <a:bodyPr wrap="none" rtlCol="0">
            <a:spAutoFit/>
          </a:bodyPr>
          <a:lstStyle/>
          <a:p>
            <a:r>
              <a:rPr lang="en-US" sz="1600" b="1" dirty="0"/>
              <a:t>Unrewarded pokes per trial type</a:t>
            </a:r>
          </a:p>
        </p:txBody>
      </p:sp>
      <p:sp>
        <p:nvSpPr>
          <p:cNvPr id="13" name="TextBox 12">
            <a:extLst>
              <a:ext uri="{FF2B5EF4-FFF2-40B4-BE49-F238E27FC236}">
                <a16:creationId xmlns:a16="http://schemas.microsoft.com/office/drawing/2014/main" id="{6D0593CC-FE39-27F6-6AA1-1991C67DE6E7}"/>
              </a:ext>
            </a:extLst>
          </p:cNvPr>
          <p:cNvSpPr txBox="1"/>
          <p:nvPr/>
        </p:nvSpPr>
        <p:spPr>
          <a:xfrm>
            <a:off x="4500574" y="3900089"/>
            <a:ext cx="2741520" cy="338554"/>
          </a:xfrm>
          <a:prstGeom prst="rect">
            <a:avLst/>
          </a:prstGeom>
          <a:noFill/>
        </p:spPr>
        <p:txBody>
          <a:bodyPr wrap="none" rtlCol="0">
            <a:spAutoFit/>
          </a:bodyPr>
          <a:lstStyle/>
          <a:p>
            <a:r>
              <a:rPr lang="en-US" sz="1600" b="1" dirty="0"/>
              <a:t>Rewarded pokes per trial type</a:t>
            </a:r>
          </a:p>
        </p:txBody>
      </p:sp>
      <p:sp>
        <p:nvSpPr>
          <p:cNvPr id="17" name="TextBox 16">
            <a:extLst>
              <a:ext uri="{FF2B5EF4-FFF2-40B4-BE49-F238E27FC236}">
                <a16:creationId xmlns:a16="http://schemas.microsoft.com/office/drawing/2014/main" id="{B695AC3B-2CA3-5CFF-1184-02B1410320FA}"/>
              </a:ext>
            </a:extLst>
          </p:cNvPr>
          <p:cNvSpPr txBox="1"/>
          <p:nvPr/>
        </p:nvSpPr>
        <p:spPr>
          <a:xfrm>
            <a:off x="1672286" y="3900089"/>
            <a:ext cx="1389996" cy="338554"/>
          </a:xfrm>
          <a:prstGeom prst="rect">
            <a:avLst/>
          </a:prstGeom>
          <a:noFill/>
        </p:spPr>
        <p:txBody>
          <a:bodyPr wrap="none" rtlCol="0">
            <a:spAutoFit/>
          </a:bodyPr>
          <a:lstStyle/>
          <a:p>
            <a:r>
              <a:rPr lang="en-US" sz="1600" b="1" dirty="0"/>
              <a:t>Resident Time</a:t>
            </a:r>
          </a:p>
        </p:txBody>
      </p:sp>
    </p:spTree>
    <p:extLst>
      <p:ext uri="{BB962C8B-B14F-4D97-AF65-F5344CB8AC3E}">
        <p14:creationId xmlns:p14="http://schemas.microsoft.com/office/powerpoint/2010/main" val="245542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first four animals</a:t>
            </a:r>
            <a:endParaRPr lang="en-DE" dirty="0">
              <a:solidFill>
                <a:srgbClr val="FCDC34"/>
              </a:solidFill>
              <a:latin typeface="Georgia" panose="02040502050405020303" pitchFamily="18" charset="0"/>
            </a:endParaRPr>
          </a:p>
        </p:txBody>
      </p:sp>
      <p:sp>
        <p:nvSpPr>
          <p:cNvPr id="22" name="TextBox 21">
            <a:extLst>
              <a:ext uri="{FF2B5EF4-FFF2-40B4-BE49-F238E27FC236}">
                <a16:creationId xmlns:a16="http://schemas.microsoft.com/office/drawing/2014/main" id="{914FA935-D6CF-461C-AC11-F6EFDECE3B45}"/>
              </a:ext>
            </a:extLst>
          </p:cNvPr>
          <p:cNvSpPr txBox="1"/>
          <p:nvPr/>
        </p:nvSpPr>
        <p:spPr>
          <a:xfrm>
            <a:off x="4862616" y="1455347"/>
            <a:ext cx="2466766" cy="369332"/>
          </a:xfrm>
          <a:prstGeom prst="rect">
            <a:avLst/>
          </a:prstGeom>
          <a:noFill/>
        </p:spPr>
        <p:txBody>
          <a:bodyPr wrap="none" rtlCol="0">
            <a:spAutoFit/>
          </a:bodyPr>
          <a:lstStyle/>
          <a:p>
            <a:r>
              <a:rPr lang="en-US" b="1" dirty="0"/>
              <a:t>(4.00 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2/17/24 10:07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32</a:t>
            </a:fld>
            <a:endParaRPr lang="en-DE"/>
          </a:p>
        </p:txBody>
      </p:sp>
      <p:pic>
        <p:nvPicPr>
          <p:cNvPr id="7" name="Picture 6">
            <a:extLst>
              <a:ext uri="{FF2B5EF4-FFF2-40B4-BE49-F238E27FC236}">
                <a16:creationId xmlns:a16="http://schemas.microsoft.com/office/drawing/2014/main" id="{B00FE6E3-2551-4BE5-AA37-854D91934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221" y="2055274"/>
            <a:ext cx="5333559" cy="3998645"/>
          </a:xfrm>
          <a:prstGeom prst="rect">
            <a:avLst/>
          </a:prstGeom>
        </p:spPr>
      </p:pic>
      <p:pic>
        <p:nvPicPr>
          <p:cNvPr id="9" name="Picture 8">
            <a:extLst>
              <a:ext uri="{FF2B5EF4-FFF2-40B4-BE49-F238E27FC236}">
                <a16:creationId xmlns:a16="http://schemas.microsoft.com/office/drawing/2014/main" id="{5CA12CA4-6C61-492E-8741-16DA1EA46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500" y="2055275"/>
            <a:ext cx="5333559" cy="3998645"/>
          </a:xfrm>
          <a:prstGeom prst="rect">
            <a:avLst/>
          </a:prstGeom>
        </p:spPr>
      </p:pic>
    </p:spTree>
    <p:extLst>
      <p:ext uri="{BB962C8B-B14F-4D97-AF65-F5344CB8AC3E}">
        <p14:creationId xmlns:p14="http://schemas.microsoft.com/office/powerpoint/2010/main" val="2430653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322614" y="1387034"/>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2/17/24 10:07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33</a:t>
            </a:fld>
            <a:endParaRPr lang="en-DE"/>
          </a:p>
        </p:txBody>
      </p:sp>
      <p:grpSp>
        <p:nvGrpSpPr>
          <p:cNvPr id="24" name="Group 23">
            <a:extLst>
              <a:ext uri="{FF2B5EF4-FFF2-40B4-BE49-F238E27FC236}">
                <a16:creationId xmlns:a16="http://schemas.microsoft.com/office/drawing/2014/main" id="{6933089C-0A3A-4149-89DE-7E5567382751}"/>
              </a:ext>
            </a:extLst>
          </p:cNvPr>
          <p:cNvGrpSpPr/>
          <p:nvPr/>
        </p:nvGrpSpPr>
        <p:grpSpPr>
          <a:xfrm>
            <a:off x="5965464" y="1414099"/>
            <a:ext cx="2745486" cy="5307376"/>
            <a:chOff x="5677309" y="1269000"/>
            <a:chExt cx="2879836" cy="5567091"/>
          </a:xfrm>
        </p:grpSpPr>
        <p:pic>
          <p:nvPicPr>
            <p:cNvPr id="5" name="Picture 4">
              <a:extLst>
                <a:ext uri="{FF2B5EF4-FFF2-40B4-BE49-F238E27FC236}">
                  <a16:creationId xmlns:a16="http://schemas.microsoft.com/office/drawing/2014/main" id="{B3B684D3-A2FC-4220-B552-7EC97F9A7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27" y="5733665"/>
              <a:ext cx="1439918" cy="1080000"/>
            </a:xfrm>
            <a:prstGeom prst="rect">
              <a:avLst/>
            </a:prstGeom>
          </p:spPr>
        </p:pic>
        <p:pic>
          <p:nvPicPr>
            <p:cNvPr id="7" name="Picture 6">
              <a:extLst>
                <a:ext uri="{FF2B5EF4-FFF2-40B4-BE49-F238E27FC236}">
                  <a16:creationId xmlns:a16="http://schemas.microsoft.com/office/drawing/2014/main" id="{DCB46690-6407-47DC-A3D8-C5EAE4812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764" y="5756091"/>
              <a:ext cx="1439918" cy="1080000"/>
            </a:xfrm>
            <a:prstGeom prst="rect">
              <a:avLst/>
            </a:prstGeom>
          </p:spPr>
        </p:pic>
        <p:pic>
          <p:nvPicPr>
            <p:cNvPr id="9" name="Picture 8">
              <a:extLst>
                <a:ext uri="{FF2B5EF4-FFF2-40B4-BE49-F238E27FC236}">
                  <a16:creationId xmlns:a16="http://schemas.microsoft.com/office/drawing/2014/main" id="{8100D592-636D-4471-9EAA-FFB48C507F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227" y="2349000"/>
              <a:ext cx="1439918" cy="1080000"/>
            </a:xfrm>
            <a:prstGeom prst="rect">
              <a:avLst/>
            </a:prstGeom>
          </p:spPr>
        </p:pic>
        <p:pic>
          <p:nvPicPr>
            <p:cNvPr id="11" name="Picture 10">
              <a:extLst>
                <a:ext uri="{FF2B5EF4-FFF2-40B4-BE49-F238E27FC236}">
                  <a16:creationId xmlns:a16="http://schemas.microsoft.com/office/drawing/2014/main" id="{4A44CA4D-C115-48C0-8005-692638795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7309" y="2349000"/>
              <a:ext cx="1439918" cy="1080000"/>
            </a:xfrm>
            <a:prstGeom prst="rect">
              <a:avLst/>
            </a:prstGeom>
          </p:spPr>
        </p:pic>
        <p:pic>
          <p:nvPicPr>
            <p:cNvPr id="13" name="Picture 12">
              <a:extLst>
                <a:ext uri="{FF2B5EF4-FFF2-40B4-BE49-F238E27FC236}">
                  <a16:creationId xmlns:a16="http://schemas.microsoft.com/office/drawing/2014/main" id="{CFC0899F-3D9D-4D6C-BD3D-47E3678BD5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7227" y="1269000"/>
              <a:ext cx="1439918" cy="1080000"/>
            </a:xfrm>
            <a:prstGeom prst="rect">
              <a:avLst/>
            </a:prstGeom>
          </p:spPr>
        </p:pic>
        <p:pic>
          <p:nvPicPr>
            <p:cNvPr id="15" name="Picture 14">
              <a:extLst>
                <a:ext uri="{FF2B5EF4-FFF2-40B4-BE49-F238E27FC236}">
                  <a16:creationId xmlns:a16="http://schemas.microsoft.com/office/drawing/2014/main" id="{085AF71D-9CC0-434D-8C0C-CD95535294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7309" y="1269000"/>
              <a:ext cx="1439918" cy="1080000"/>
            </a:xfrm>
            <a:prstGeom prst="rect">
              <a:avLst/>
            </a:prstGeom>
          </p:spPr>
        </p:pic>
        <p:pic>
          <p:nvPicPr>
            <p:cNvPr id="17" name="Picture 16">
              <a:extLst>
                <a:ext uri="{FF2B5EF4-FFF2-40B4-BE49-F238E27FC236}">
                  <a16:creationId xmlns:a16="http://schemas.microsoft.com/office/drawing/2014/main" id="{A0615618-034C-4ABD-AB56-1D2DF9EB99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7227" y="3534921"/>
              <a:ext cx="1439918" cy="1080000"/>
            </a:xfrm>
            <a:prstGeom prst="rect">
              <a:avLst/>
            </a:prstGeom>
          </p:spPr>
        </p:pic>
        <p:pic>
          <p:nvPicPr>
            <p:cNvPr id="19" name="Picture 18">
              <a:extLst>
                <a:ext uri="{FF2B5EF4-FFF2-40B4-BE49-F238E27FC236}">
                  <a16:creationId xmlns:a16="http://schemas.microsoft.com/office/drawing/2014/main" id="{80DC5D3F-573E-466C-96B7-F8D909B218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0764" y="3542361"/>
              <a:ext cx="1439918" cy="1080000"/>
            </a:xfrm>
            <a:prstGeom prst="rect">
              <a:avLst/>
            </a:prstGeom>
          </p:spPr>
        </p:pic>
        <p:pic>
          <p:nvPicPr>
            <p:cNvPr id="21" name="Picture 20">
              <a:extLst>
                <a:ext uri="{FF2B5EF4-FFF2-40B4-BE49-F238E27FC236}">
                  <a16:creationId xmlns:a16="http://schemas.microsoft.com/office/drawing/2014/main" id="{DC98ACBE-62CA-4B50-B7AD-1F8C595C07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7227" y="4653665"/>
              <a:ext cx="1439918" cy="1080000"/>
            </a:xfrm>
            <a:prstGeom prst="rect">
              <a:avLst/>
            </a:prstGeom>
          </p:spPr>
        </p:pic>
        <p:pic>
          <p:nvPicPr>
            <p:cNvPr id="23" name="Picture 22">
              <a:extLst>
                <a:ext uri="{FF2B5EF4-FFF2-40B4-BE49-F238E27FC236}">
                  <a16:creationId xmlns:a16="http://schemas.microsoft.com/office/drawing/2014/main" id="{1DA08BA3-BDA1-47F7-BDB8-805F5B04D9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0764" y="4708946"/>
              <a:ext cx="1439918" cy="1080000"/>
            </a:xfrm>
            <a:prstGeom prst="rect">
              <a:avLst/>
            </a:prstGeom>
          </p:spPr>
        </p:pic>
      </p:grpSp>
      <p:sp>
        <p:nvSpPr>
          <p:cNvPr id="30" name="TextBox 29">
            <a:extLst>
              <a:ext uri="{FF2B5EF4-FFF2-40B4-BE49-F238E27FC236}">
                <a16:creationId xmlns:a16="http://schemas.microsoft.com/office/drawing/2014/main" id="{E263D240-B352-4182-8321-276FA7BFBB9E}"/>
              </a:ext>
            </a:extLst>
          </p:cNvPr>
          <p:cNvSpPr txBox="1"/>
          <p:nvPr/>
        </p:nvSpPr>
        <p:spPr>
          <a:xfrm>
            <a:off x="123825" y="247491"/>
            <a:ext cx="8440146" cy="584775"/>
          </a:xfrm>
          <a:prstGeom prst="rect">
            <a:avLst/>
          </a:prstGeom>
          <a:noFill/>
        </p:spPr>
        <p:txBody>
          <a:bodyPr wrap="square">
            <a:spAutoFit/>
          </a:bodyPr>
          <a:lstStyle/>
          <a:p>
            <a:r>
              <a:rPr lang="en-US" sz="3200" dirty="0">
                <a:solidFill>
                  <a:srgbClr val="FCDC34"/>
                </a:solidFill>
                <a:latin typeface="Georgia" panose="02040502050405020303" pitchFamily="18" charset="0"/>
              </a:rPr>
              <a:t>Layer-wise rectified sinks for rewarded pokes</a:t>
            </a:r>
            <a:endParaRPr lang="en-DE" sz="3200" dirty="0">
              <a:solidFill>
                <a:srgbClr val="FCDC34"/>
              </a:solidFill>
              <a:latin typeface="Georgia" panose="02040502050405020303" pitchFamily="18" charset="0"/>
            </a:endParaRPr>
          </a:p>
        </p:txBody>
      </p:sp>
    </p:spTree>
    <p:extLst>
      <p:ext uri="{BB962C8B-B14F-4D97-AF65-F5344CB8AC3E}">
        <p14:creationId xmlns:p14="http://schemas.microsoft.com/office/powerpoint/2010/main" val="1640731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2"/>
          <a:stretch>
            <a:fillRect/>
          </a:stretch>
        </p:blipFill>
        <p:spPr>
          <a:xfrm>
            <a:off x="6083096" y="1616102"/>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3" cstate="print">
            <a:extLst>
              <a:ext uri="{28A0092B-C50C-407E-A947-70E740481C1C}">
                <a14:useLocalDpi xmlns:a14="http://schemas.microsoft.com/office/drawing/2010/main" val="0"/>
              </a:ext>
            </a:extLst>
          </a:blip>
          <a:srcRect r="54424"/>
          <a:stretch/>
        </p:blipFill>
        <p:spPr bwMode="auto">
          <a:xfrm>
            <a:off x="3604927" y="1325563"/>
            <a:ext cx="2356107" cy="5161434"/>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2/19/24 8:44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34</a:t>
            </a:fld>
            <a:endParaRPr lang="en-DE"/>
          </a:p>
        </p:txBody>
      </p:sp>
    </p:spTree>
    <p:extLst>
      <p:ext uri="{BB962C8B-B14F-4D97-AF65-F5344CB8AC3E}">
        <p14:creationId xmlns:p14="http://schemas.microsoft.com/office/powerpoint/2010/main" val="2915330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0"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solidFill>
                <a:srgbClr val="FCDC34"/>
              </a:solidFill>
              <a:latin typeface="Georgia" panose="02040502050405020303" pitchFamily="18" charset="0"/>
            </a:endParaRPr>
          </a:p>
        </p:txBody>
      </p:sp>
      <p:pic>
        <p:nvPicPr>
          <p:cNvPr id="14" name="Picture 13">
            <a:extLst>
              <a:ext uri="{FF2B5EF4-FFF2-40B4-BE49-F238E27FC236}">
                <a16:creationId xmlns:a16="http://schemas.microsoft.com/office/drawing/2014/main" id="{017AEE6F-27E7-4BF7-B8A4-936C80C868BC}"/>
              </a:ext>
            </a:extLst>
          </p:cNvPr>
          <p:cNvPicPr>
            <a:picLocks noChangeAspect="1"/>
          </p:cNvPicPr>
          <p:nvPr/>
        </p:nvPicPr>
        <p:blipFill>
          <a:blip r:embed="rId2"/>
          <a:stretch>
            <a:fillRect/>
          </a:stretch>
        </p:blipFill>
        <p:spPr>
          <a:xfrm>
            <a:off x="8876348" y="1792018"/>
            <a:ext cx="2353340" cy="1754772"/>
          </a:xfrm>
          <a:prstGeom prst="rect">
            <a:avLst/>
          </a:prstGeom>
        </p:spPr>
      </p:pic>
      <p:pic>
        <p:nvPicPr>
          <p:cNvPr id="16" name="Picture 15">
            <a:extLst>
              <a:ext uri="{FF2B5EF4-FFF2-40B4-BE49-F238E27FC236}">
                <a16:creationId xmlns:a16="http://schemas.microsoft.com/office/drawing/2014/main" id="{13AE3B4D-925B-4AD8-A534-A743C15606D5}"/>
              </a:ext>
            </a:extLst>
          </p:cNvPr>
          <p:cNvPicPr>
            <a:picLocks noChangeAspect="1"/>
          </p:cNvPicPr>
          <p:nvPr/>
        </p:nvPicPr>
        <p:blipFill>
          <a:blip r:embed="rId3"/>
          <a:stretch>
            <a:fillRect/>
          </a:stretch>
        </p:blipFill>
        <p:spPr>
          <a:xfrm>
            <a:off x="8979624" y="4001294"/>
            <a:ext cx="2346256" cy="2099280"/>
          </a:xfrm>
          <a:prstGeom prst="rect">
            <a:avLst/>
          </a:prstGeom>
        </p:spPr>
      </p:pic>
      <p:grpSp>
        <p:nvGrpSpPr>
          <p:cNvPr id="2" name="Group 1">
            <a:extLst>
              <a:ext uri="{FF2B5EF4-FFF2-40B4-BE49-F238E27FC236}">
                <a16:creationId xmlns:a16="http://schemas.microsoft.com/office/drawing/2014/main" id="{A48371F9-3C11-1D00-D221-0ABA27E94D3F}"/>
              </a:ext>
            </a:extLst>
          </p:cNvPr>
          <p:cNvGrpSpPr/>
          <p:nvPr/>
        </p:nvGrpSpPr>
        <p:grpSpPr>
          <a:xfrm>
            <a:off x="6189578" y="2627639"/>
            <a:ext cx="4842043" cy="2972836"/>
            <a:chOff x="7461437" y="1525381"/>
            <a:chExt cx="4842043" cy="2972836"/>
          </a:xfrm>
        </p:grpSpPr>
        <p:sp>
          <p:nvSpPr>
            <p:cNvPr id="5" name="Rectangle 4">
              <a:extLst>
                <a:ext uri="{FF2B5EF4-FFF2-40B4-BE49-F238E27FC236}">
                  <a16:creationId xmlns:a16="http://schemas.microsoft.com/office/drawing/2014/main" id="{22D4DBCC-BDA4-818A-E470-24070F9AED3C}"/>
                </a:ext>
              </a:extLst>
            </p:cNvPr>
            <p:cNvSpPr/>
            <p:nvPr/>
          </p:nvSpPr>
          <p:spPr>
            <a:xfrm>
              <a:off x="8505022" y="2434727"/>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AD8A1D-476B-A694-9EF3-A5192BFDCD71}"/>
                </a:ext>
              </a:extLst>
            </p:cNvPr>
            <p:cNvSpPr/>
            <p:nvPr/>
          </p:nvSpPr>
          <p:spPr>
            <a:xfrm>
              <a:off x="8505022" y="3010359"/>
              <a:ext cx="2357610" cy="561861"/>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54A3EFA0-BAC2-FD6C-7527-34AD8B636681}"/>
                </a:ext>
              </a:extLst>
            </p:cNvPr>
            <p:cNvSpPr/>
            <p:nvPr/>
          </p:nvSpPr>
          <p:spPr>
            <a:xfrm>
              <a:off x="9188068" y="3081968"/>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EE8BBC9-7DE3-832B-4462-C12A686F9F30}"/>
                </a:ext>
              </a:extLst>
            </p:cNvPr>
            <p:cNvSpPr/>
            <p:nvPr/>
          </p:nvSpPr>
          <p:spPr>
            <a:xfrm>
              <a:off x="9188068" y="2506336"/>
              <a:ext cx="495759" cy="418641"/>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82F3554C-7492-50CE-1DDA-94CB7AD77FF8}"/>
                </a:ext>
              </a:extLst>
            </p:cNvPr>
            <p:cNvCxnSpPr>
              <a:stCxn id="8" idx="0"/>
            </p:cNvCxnSpPr>
            <p:nvPr/>
          </p:nvCxnSpPr>
          <p:spPr>
            <a:xfrm rot="5400000" flipH="1" flipV="1">
              <a:off x="9242152" y="1903844"/>
              <a:ext cx="796289" cy="408696"/>
            </a:xfrm>
            <a:prstGeom prst="bentConnector3">
              <a:avLst>
                <a:gd name="adj1" fmla="val 9921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B297197-9A05-2B0E-1641-77BCE2DAEF01}"/>
                </a:ext>
              </a:extLst>
            </p:cNvPr>
            <p:cNvCxnSpPr>
              <a:cxnSpLocks/>
            </p:cNvCxnSpPr>
            <p:nvPr/>
          </p:nvCxnSpPr>
          <p:spPr>
            <a:xfrm rot="10800000" flipV="1">
              <a:off x="9188068" y="2577946"/>
              <a:ext cx="247881" cy="207426"/>
            </a:xfrm>
            <a:prstGeom prst="bentConnector3">
              <a:avLst>
                <a:gd name="adj1" fmla="val 18893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658C882-155A-30C4-1E20-DD8660DC66FF}"/>
                </a:ext>
              </a:extLst>
            </p:cNvPr>
            <p:cNvCxnSpPr>
              <a:cxnSpLocks/>
            </p:cNvCxnSpPr>
            <p:nvPr/>
          </p:nvCxnSpPr>
          <p:spPr>
            <a:xfrm rot="16200000" flipH="1">
              <a:off x="7801588" y="2081938"/>
              <a:ext cx="837816" cy="569052"/>
            </a:xfrm>
            <a:prstGeom prst="bentConnector3">
              <a:avLst>
                <a:gd name="adj1" fmla="val 10102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1C04B19-3253-5617-0550-F9521190C3C7}"/>
                </a:ext>
              </a:extLst>
            </p:cNvPr>
            <p:cNvCxnSpPr>
              <a:cxnSpLocks/>
              <a:endCxn id="6" idx="1"/>
            </p:cNvCxnSpPr>
            <p:nvPr/>
          </p:nvCxnSpPr>
          <p:spPr>
            <a:xfrm rot="5400000" flipH="1" flipV="1">
              <a:off x="7894262" y="3485398"/>
              <a:ext cx="804868" cy="4166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EBB855-FF8C-86BF-5753-A60E306C9913}"/>
                </a:ext>
              </a:extLst>
            </p:cNvPr>
            <p:cNvGrpSpPr/>
            <p:nvPr/>
          </p:nvGrpSpPr>
          <p:grpSpPr>
            <a:xfrm>
              <a:off x="8892557" y="3500609"/>
              <a:ext cx="1101530" cy="717268"/>
              <a:chOff x="8892557" y="3500609"/>
              <a:chExt cx="1101530" cy="595549"/>
            </a:xfrm>
          </p:grpSpPr>
          <p:cxnSp>
            <p:nvCxnSpPr>
              <p:cNvPr id="25" name="Straight Connector 24">
                <a:extLst>
                  <a:ext uri="{FF2B5EF4-FFF2-40B4-BE49-F238E27FC236}">
                    <a16:creationId xmlns:a16="http://schemas.microsoft.com/office/drawing/2014/main" id="{CFAEBAC5-A8CF-51A4-2320-2232FE6EE399}"/>
                  </a:ext>
                </a:extLst>
              </p:cNvPr>
              <p:cNvCxnSpPr>
                <a:cxnSpLocks/>
              </p:cNvCxnSpPr>
              <p:nvPr/>
            </p:nvCxnSpPr>
            <p:spPr>
              <a:xfrm>
                <a:off x="9435947" y="3500609"/>
                <a:ext cx="0" cy="5955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6DA45AE-20F7-C5B7-B554-84EE7F38C7BE}"/>
                  </a:ext>
                </a:extLst>
              </p:cNvPr>
              <p:cNvCxnSpPr>
                <a:cxnSpLocks/>
              </p:cNvCxnSpPr>
              <p:nvPr/>
            </p:nvCxnSpPr>
            <p:spPr>
              <a:xfrm flipH="1">
                <a:off x="8892557" y="4096158"/>
                <a:ext cx="110153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25A46B4-957D-1E6F-8D4E-1720053A5F80}"/>
                </a:ext>
              </a:extLst>
            </p:cNvPr>
            <p:cNvCxnSpPr>
              <a:cxnSpLocks/>
            </p:cNvCxnSpPr>
            <p:nvPr/>
          </p:nvCxnSpPr>
          <p:spPr>
            <a:xfrm flipV="1">
              <a:off x="9528816" y="2108192"/>
              <a:ext cx="724063" cy="617268"/>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342781-F4C5-79D3-E15D-F7FC977BDB23}"/>
                </a:ext>
              </a:extLst>
            </p:cNvPr>
            <p:cNvCxnSpPr>
              <a:cxnSpLocks/>
            </p:cNvCxnSpPr>
            <p:nvPr/>
          </p:nvCxnSpPr>
          <p:spPr>
            <a:xfrm flipH="1">
              <a:off x="9640296" y="2258478"/>
              <a:ext cx="705450" cy="565040"/>
            </a:xfrm>
            <a:prstGeom prst="line">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30D013-09C8-6ECE-E333-BB554C9CF8FC}"/>
                </a:ext>
              </a:extLst>
            </p:cNvPr>
            <p:cNvSpPr txBox="1"/>
            <p:nvPr/>
          </p:nvSpPr>
          <p:spPr>
            <a:xfrm>
              <a:off x="9760655" y="1525381"/>
              <a:ext cx="1277144" cy="369332"/>
            </a:xfrm>
            <a:prstGeom prst="rect">
              <a:avLst/>
            </a:prstGeom>
            <a:noFill/>
          </p:spPr>
          <p:txBody>
            <a:bodyPr wrap="none" rtlCol="0">
              <a:spAutoFit/>
            </a:bodyPr>
            <a:lstStyle/>
            <a:p>
              <a:r>
                <a:rPr lang="en-US" b="1" dirty="0"/>
                <a:t>Exploration</a:t>
              </a:r>
            </a:p>
          </p:txBody>
        </p:sp>
        <p:sp>
          <p:nvSpPr>
            <p:cNvPr id="19" name="TextBox 18">
              <a:extLst>
                <a:ext uri="{FF2B5EF4-FFF2-40B4-BE49-F238E27FC236}">
                  <a16:creationId xmlns:a16="http://schemas.microsoft.com/office/drawing/2014/main" id="{04F7E6F5-DC7F-1E19-71A8-F67D76DBC3D1}"/>
                </a:ext>
              </a:extLst>
            </p:cNvPr>
            <p:cNvSpPr txBox="1"/>
            <p:nvPr/>
          </p:nvSpPr>
          <p:spPr>
            <a:xfrm>
              <a:off x="9972191" y="4021898"/>
              <a:ext cx="1334468" cy="369332"/>
            </a:xfrm>
            <a:prstGeom prst="rect">
              <a:avLst/>
            </a:prstGeom>
            <a:noFill/>
          </p:spPr>
          <p:txBody>
            <a:bodyPr wrap="none" rtlCol="0">
              <a:spAutoFit/>
            </a:bodyPr>
            <a:lstStyle/>
            <a:p>
              <a:r>
                <a:rPr lang="en-US" b="1" dirty="0"/>
                <a:t>Exploitation</a:t>
              </a:r>
            </a:p>
          </p:txBody>
        </p:sp>
        <p:sp>
          <p:nvSpPr>
            <p:cNvPr id="20" name="TextBox 19">
              <a:extLst>
                <a:ext uri="{FF2B5EF4-FFF2-40B4-BE49-F238E27FC236}">
                  <a16:creationId xmlns:a16="http://schemas.microsoft.com/office/drawing/2014/main" id="{95D5A12B-1349-0E4E-CD5D-17793539B0EF}"/>
                </a:ext>
              </a:extLst>
            </p:cNvPr>
            <p:cNvSpPr txBox="1"/>
            <p:nvPr/>
          </p:nvSpPr>
          <p:spPr>
            <a:xfrm>
              <a:off x="10296873" y="1832656"/>
              <a:ext cx="2006607" cy="646331"/>
            </a:xfrm>
            <a:prstGeom prst="rect">
              <a:avLst/>
            </a:prstGeom>
            <a:noFill/>
          </p:spPr>
          <p:txBody>
            <a:bodyPr wrap="square" rtlCol="0">
              <a:spAutoFit/>
            </a:bodyPr>
            <a:lstStyle/>
            <a:p>
              <a:r>
                <a:rPr lang="en-US" sz="1200" dirty="0"/>
                <a:t>Cross columnar processing + long-range inter-cortical connections</a:t>
              </a:r>
            </a:p>
          </p:txBody>
        </p:sp>
        <p:sp>
          <p:nvSpPr>
            <p:cNvPr id="21" name="TextBox 20">
              <a:extLst>
                <a:ext uri="{FF2B5EF4-FFF2-40B4-BE49-F238E27FC236}">
                  <a16:creationId xmlns:a16="http://schemas.microsoft.com/office/drawing/2014/main" id="{AC0C55D9-E69B-112D-BDA3-46DFEED08868}"/>
                </a:ext>
              </a:extLst>
            </p:cNvPr>
            <p:cNvSpPr txBox="1"/>
            <p:nvPr/>
          </p:nvSpPr>
          <p:spPr>
            <a:xfrm>
              <a:off x="8449807" y="2422197"/>
              <a:ext cx="442750" cy="261610"/>
            </a:xfrm>
            <a:prstGeom prst="rect">
              <a:avLst/>
            </a:prstGeom>
            <a:noFill/>
          </p:spPr>
          <p:txBody>
            <a:bodyPr wrap="none" rtlCol="0">
              <a:spAutoFit/>
            </a:bodyPr>
            <a:lstStyle/>
            <a:p>
              <a:r>
                <a:rPr lang="en-US" sz="1100" dirty="0"/>
                <a:t>L2/3</a:t>
              </a:r>
            </a:p>
          </p:txBody>
        </p:sp>
        <p:sp>
          <p:nvSpPr>
            <p:cNvPr id="22" name="TextBox 21">
              <a:extLst>
                <a:ext uri="{FF2B5EF4-FFF2-40B4-BE49-F238E27FC236}">
                  <a16:creationId xmlns:a16="http://schemas.microsoft.com/office/drawing/2014/main" id="{8ED36DE0-0A71-E3FE-31FE-B5E43CEA14F5}"/>
                </a:ext>
              </a:extLst>
            </p:cNvPr>
            <p:cNvSpPr txBox="1"/>
            <p:nvPr/>
          </p:nvSpPr>
          <p:spPr>
            <a:xfrm>
              <a:off x="8458121" y="2998403"/>
              <a:ext cx="442750" cy="261610"/>
            </a:xfrm>
            <a:prstGeom prst="rect">
              <a:avLst/>
            </a:prstGeom>
            <a:noFill/>
          </p:spPr>
          <p:txBody>
            <a:bodyPr wrap="none" rtlCol="0">
              <a:spAutoFit/>
            </a:bodyPr>
            <a:lstStyle/>
            <a:p>
              <a:r>
                <a:rPr lang="en-US" sz="1100" dirty="0"/>
                <a:t>L5/6</a:t>
              </a:r>
            </a:p>
          </p:txBody>
        </p:sp>
        <p:sp>
          <p:nvSpPr>
            <p:cNvPr id="23" name="TextBox 22">
              <a:extLst>
                <a:ext uri="{FF2B5EF4-FFF2-40B4-BE49-F238E27FC236}">
                  <a16:creationId xmlns:a16="http://schemas.microsoft.com/office/drawing/2014/main" id="{D0E55FA4-05BF-D0CE-AD45-30D4C4DF0574}"/>
                </a:ext>
              </a:extLst>
            </p:cNvPr>
            <p:cNvSpPr txBox="1"/>
            <p:nvPr/>
          </p:nvSpPr>
          <p:spPr>
            <a:xfrm>
              <a:off x="7717977" y="4036552"/>
              <a:ext cx="1439434" cy="461665"/>
            </a:xfrm>
            <a:prstGeom prst="rect">
              <a:avLst/>
            </a:prstGeom>
            <a:noFill/>
          </p:spPr>
          <p:txBody>
            <a:bodyPr wrap="square" rtlCol="0">
              <a:spAutoFit/>
            </a:bodyPr>
            <a:lstStyle/>
            <a:p>
              <a:r>
                <a:rPr lang="en-US" sz="1200" dirty="0"/>
                <a:t>Corticoefferent processing</a:t>
              </a:r>
            </a:p>
          </p:txBody>
        </p:sp>
        <p:sp>
          <p:nvSpPr>
            <p:cNvPr id="24" name="TextBox 23">
              <a:extLst>
                <a:ext uri="{FF2B5EF4-FFF2-40B4-BE49-F238E27FC236}">
                  <a16:creationId xmlns:a16="http://schemas.microsoft.com/office/drawing/2014/main" id="{400B1767-BFD6-1633-6F3F-C95948C0AB5E}"/>
                </a:ext>
              </a:extLst>
            </p:cNvPr>
            <p:cNvSpPr txBox="1"/>
            <p:nvPr/>
          </p:nvSpPr>
          <p:spPr>
            <a:xfrm>
              <a:off x="7461437" y="1671774"/>
              <a:ext cx="1439434" cy="276999"/>
            </a:xfrm>
            <a:prstGeom prst="rect">
              <a:avLst/>
            </a:prstGeom>
            <a:noFill/>
          </p:spPr>
          <p:txBody>
            <a:bodyPr wrap="square" rtlCol="0">
              <a:spAutoFit/>
            </a:bodyPr>
            <a:lstStyle/>
            <a:p>
              <a:r>
                <a:rPr lang="en-US" sz="1200" dirty="0"/>
                <a:t>Sensory input</a:t>
              </a:r>
            </a:p>
          </p:txBody>
        </p:sp>
      </p:grpSp>
      <p:pic>
        <p:nvPicPr>
          <p:cNvPr id="27" name="Picture 26">
            <a:extLst>
              <a:ext uri="{FF2B5EF4-FFF2-40B4-BE49-F238E27FC236}">
                <a16:creationId xmlns:a16="http://schemas.microsoft.com/office/drawing/2014/main" id="{E5FBEF23-8D43-4049-8855-B1E52CEC13AA}"/>
              </a:ext>
            </a:extLst>
          </p:cNvPr>
          <p:cNvPicPr>
            <a:picLocks noChangeAspect="1"/>
          </p:cNvPicPr>
          <p:nvPr/>
        </p:nvPicPr>
        <p:blipFill>
          <a:blip r:embed="rId4"/>
          <a:stretch>
            <a:fillRect/>
          </a:stretch>
        </p:blipFill>
        <p:spPr>
          <a:xfrm>
            <a:off x="3234306" y="1593723"/>
            <a:ext cx="1285210" cy="4846320"/>
          </a:xfrm>
          <a:prstGeom prst="rect">
            <a:avLst/>
          </a:prstGeom>
        </p:spPr>
      </p:pic>
      <p:pic>
        <p:nvPicPr>
          <p:cNvPr id="28" name="Picture 27">
            <a:extLst>
              <a:ext uri="{FF2B5EF4-FFF2-40B4-BE49-F238E27FC236}">
                <a16:creationId xmlns:a16="http://schemas.microsoft.com/office/drawing/2014/main" id="{ADF4B035-D1BB-4CCB-94C3-1AE4BD1A5D26}"/>
              </a:ext>
            </a:extLst>
          </p:cNvPr>
          <p:cNvPicPr/>
          <p:nvPr/>
        </p:nvPicPr>
        <p:blipFill rotWithShape="1">
          <a:blip r:embed="rId5" cstate="print">
            <a:extLst>
              <a:ext uri="{28A0092B-C50C-407E-A947-70E740481C1C}">
                <a14:useLocalDpi xmlns:a14="http://schemas.microsoft.com/office/drawing/2010/main" val="0"/>
              </a:ext>
            </a:extLst>
          </a:blip>
          <a:srcRect r="54424"/>
          <a:stretch/>
        </p:blipFill>
        <p:spPr bwMode="auto">
          <a:xfrm>
            <a:off x="756137" y="1303184"/>
            <a:ext cx="2356107" cy="5161434"/>
          </a:xfrm>
          <a:prstGeom prst="rect">
            <a:avLst/>
          </a:prstGeom>
          <a:noFill/>
          <a:ln>
            <a:noFill/>
          </a:ln>
        </p:spPr>
      </p:pic>
      <p:grpSp>
        <p:nvGrpSpPr>
          <p:cNvPr id="34" name="Group 33">
            <a:extLst>
              <a:ext uri="{FF2B5EF4-FFF2-40B4-BE49-F238E27FC236}">
                <a16:creationId xmlns:a16="http://schemas.microsoft.com/office/drawing/2014/main" id="{316D5341-8F00-46BD-A21B-30611937A0AA}"/>
              </a:ext>
            </a:extLst>
          </p:cNvPr>
          <p:cNvGrpSpPr/>
          <p:nvPr/>
        </p:nvGrpSpPr>
        <p:grpSpPr>
          <a:xfrm>
            <a:off x="732610" y="1631323"/>
            <a:ext cx="1931116" cy="4808720"/>
            <a:chOff x="734178" y="1640658"/>
            <a:chExt cx="1931116" cy="4808720"/>
          </a:xfrm>
        </p:grpSpPr>
        <p:pic>
          <p:nvPicPr>
            <p:cNvPr id="32" name="Picture 31">
              <a:extLst>
                <a:ext uri="{FF2B5EF4-FFF2-40B4-BE49-F238E27FC236}">
                  <a16:creationId xmlns:a16="http://schemas.microsoft.com/office/drawing/2014/main" id="{A368578B-F7DB-4592-B0DE-0A2A3728F108}"/>
                </a:ext>
              </a:extLst>
            </p:cNvPr>
            <p:cNvPicPr/>
            <p:nvPr/>
          </p:nvPicPr>
          <p:blipFill rotWithShape="1">
            <a:blip r:embed="rId5" cstate="print">
              <a:extLst>
                <a:ext uri="{28A0092B-C50C-407E-A947-70E740481C1C}">
                  <a14:useLocalDpi xmlns:a14="http://schemas.microsoft.com/office/drawing/2010/main" val="0"/>
                </a:ext>
              </a:extLst>
            </a:blip>
            <a:srcRect l="-1" t="6105" r="92370" b="62895"/>
            <a:stretch/>
          </p:blipFill>
          <p:spPr bwMode="auto">
            <a:xfrm>
              <a:off x="756137" y="1640658"/>
              <a:ext cx="394483" cy="1600061"/>
            </a:xfrm>
            <a:prstGeom prst="rect">
              <a:avLst/>
            </a:prstGeom>
            <a:noFill/>
            <a:ln>
              <a:noFill/>
            </a:ln>
          </p:spPr>
        </p:pic>
        <p:pic>
          <p:nvPicPr>
            <p:cNvPr id="31" name="Picture 30">
              <a:extLst>
                <a:ext uri="{FF2B5EF4-FFF2-40B4-BE49-F238E27FC236}">
                  <a16:creationId xmlns:a16="http://schemas.microsoft.com/office/drawing/2014/main" id="{C94AA2BE-21BA-4D80-8A65-25BD885417D4}"/>
                </a:ext>
              </a:extLst>
            </p:cNvPr>
            <p:cNvPicPr>
              <a:picLocks noChangeAspect="1"/>
            </p:cNvPicPr>
            <p:nvPr/>
          </p:nvPicPr>
          <p:blipFill rotWithShape="1">
            <a:blip r:embed="rId6">
              <a:alphaModFix amt="34000"/>
              <a:extLst>
                <a:ext uri="{28A0092B-C50C-407E-A947-70E740481C1C}">
                  <a14:useLocalDpi xmlns:a14="http://schemas.microsoft.com/office/drawing/2010/main" val="0"/>
                </a:ext>
              </a:extLst>
            </a:blip>
            <a:srcRect t="39562" b="362"/>
            <a:stretch/>
          </p:blipFill>
          <p:spPr>
            <a:xfrm>
              <a:off x="734178" y="3548999"/>
              <a:ext cx="1931116" cy="2900379"/>
            </a:xfrm>
            <a:prstGeom prst="rect">
              <a:avLst/>
            </a:prstGeom>
          </p:spPr>
        </p:pic>
      </p:grpSp>
      <p:pic>
        <p:nvPicPr>
          <p:cNvPr id="33" name="Picture 32">
            <a:extLst>
              <a:ext uri="{FF2B5EF4-FFF2-40B4-BE49-F238E27FC236}">
                <a16:creationId xmlns:a16="http://schemas.microsoft.com/office/drawing/2014/main" id="{E9EA896B-53EA-4A62-BDED-F0959778E62B}"/>
              </a:ext>
            </a:extLst>
          </p:cNvPr>
          <p:cNvPicPr/>
          <p:nvPr/>
        </p:nvPicPr>
        <p:blipFill rotWithShape="1">
          <a:blip r:embed="rId5" cstate="print">
            <a:extLst>
              <a:ext uri="{28A0092B-C50C-407E-A947-70E740481C1C}">
                <a14:useLocalDpi xmlns:a14="http://schemas.microsoft.com/office/drawing/2010/main" val="0"/>
              </a:ext>
            </a:extLst>
          </a:blip>
          <a:srcRect l="7154" t="39850" r="88571" b="38614"/>
          <a:stretch/>
        </p:blipFill>
        <p:spPr bwMode="auto">
          <a:xfrm>
            <a:off x="4960619" y="3342178"/>
            <a:ext cx="220981" cy="1111575"/>
          </a:xfrm>
          <a:prstGeom prst="rect">
            <a:avLst/>
          </a:prstGeom>
          <a:noFill/>
          <a:ln>
            <a:noFill/>
          </a:ln>
        </p:spPr>
      </p:pic>
      <p:pic>
        <p:nvPicPr>
          <p:cNvPr id="36" name="Picture 35">
            <a:extLst>
              <a:ext uri="{FF2B5EF4-FFF2-40B4-BE49-F238E27FC236}">
                <a16:creationId xmlns:a16="http://schemas.microsoft.com/office/drawing/2014/main" id="{2A448F65-0D15-423F-854C-50B3CBB7B9F9}"/>
              </a:ext>
            </a:extLst>
          </p:cNvPr>
          <p:cNvPicPr/>
          <p:nvPr/>
        </p:nvPicPr>
        <p:blipFill rotWithShape="1">
          <a:blip r:embed="rId5" cstate="print">
            <a:extLst>
              <a:ext uri="{28A0092B-C50C-407E-A947-70E740481C1C}">
                <a14:useLocalDpi xmlns:a14="http://schemas.microsoft.com/office/drawing/2010/main" val="0"/>
              </a:ext>
            </a:extLst>
          </a:blip>
          <a:srcRect l="6606" r="54424" b="94762"/>
          <a:stretch/>
        </p:blipFill>
        <p:spPr bwMode="auto">
          <a:xfrm>
            <a:off x="5522348" y="1460741"/>
            <a:ext cx="2014595" cy="270337"/>
          </a:xfrm>
          <a:prstGeom prst="rect">
            <a:avLst/>
          </a:prstGeom>
          <a:noFill/>
          <a:ln>
            <a:noFill/>
          </a:ln>
        </p:spPr>
      </p:pic>
      <p:sp>
        <p:nvSpPr>
          <p:cNvPr id="37" name="Date Placeholder 36">
            <a:extLst>
              <a:ext uri="{FF2B5EF4-FFF2-40B4-BE49-F238E27FC236}">
                <a16:creationId xmlns:a16="http://schemas.microsoft.com/office/drawing/2014/main" id="{2974BBD9-F777-46BD-889B-0BA7811AC626}"/>
              </a:ext>
            </a:extLst>
          </p:cNvPr>
          <p:cNvSpPr>
            <a:spLocks noGrp="1"/>
          </p:cNvSpPr>
          <p:nvPr>
            <p:ph type="dt" sz="half" idx="10"/>
          </p:nvPr>
        </p:nvSpPr>
        <p:spPr/>
        <p:txBody>
          <a:bodyPr/>
          <a:lstStyle/>
          <a:p>
            <a:fld id="{2DFA3216-70E9-4D80-800D-706FF2722BB3}" type="datetime8">
              <a:rPr lang="en-DE" smtClean="0"/>
              <a:t>2/17/24 10:07 AM</a:t>
            </a:fld>
            <a:endParaRPr lang="en-DE"/>
          </a:p>
        </p:txBody>
      </p:sp>
      <p:sp>
        <p:nvSpPr>
          <p:cNvPr id="38" name="Slide Number Placeholder 37">
            <a:extLst>
              <a:ext uri="{FF2B5EF4-FFF2-40B4-BE49-F238E27FC236}">
                <a16:creationId xmlns:a16="http://schemas.microsoft.com/office/drawing/2014/main" id="{B6C2C6F9-144E-4041-BEFC-E8FFAC96AEBF}"/>
              </a:ext>
            </a:extLst>
          </p:cNvPr>
          <p:cNvSpPr>
            <a:spLocks noGrp="1"/>
          </p:cNvSpPr>
          <p:nvPr>
            <p:ph type="sldNum" sz="quarter" idx="12"/>
          </p:nvPr>
        </p:nvSpPr>
        <p:spPr/>
        <p:txBody>
          <a:bodyPr/>
          <a:lstStyle/>
          <a:p>
            <a:fld id="{8D002933-DA69-4593-A8BE-46BA8199777B}" type="slidenum">
              <a:rPr lang="en-DE" smtClean="0"/>
              <a:t>35</a:t>
            </a:fld>
            <a:endParaRPr lang="en-DE"/>
          </a:p>
        </p:txBody>
      </p:sp>
    </p:spTree>
    <p:extLst>
      <p:ext uri="{BB962C8B-B14F-4D97-AF65-F5344CB8AC3E}">
        <p14:creationId xmlns:p14="http://schemas.microsoft.com/office/powerpoint/2010/main" val="28631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013E237-B3CA-4FE6-BBFF-72B24B071ECD}"/>
              </a:ext>
            </a:extLst>
          </p:cNvPr>
          <p:cNvGrpSpPr/>
          <p:nvPr/>
        </p:nvGrpSpPr>
        <p:grpSpPr>
          <a:xfrm>
            <a:off x="-1" y="0"/>
            <a:ext cx="12192001" cy="1055266"/>
            <a:chOff x="-1" y="0"/>
            <a:chExt cx="12192001" cy="737658"/>
          </a:xfrm>
        </p:grpSpPr>
        <p:sp>
          <p:nvSpPr>
            <p:cNvPr id="35" name="Rectangle 34">
              <a:extLst>
                <a:ext uri="{FF2B5EF4-FFF2-40B4-BE49-F238E27FC236}">
                  <a16:creationId xmlns:a16="http://schemas.microsoft.com/office/drawing/2014/main" id="{4AE6E257-BD2D-47DE-80B2-E95F74A7797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F47658A2-12F3-4BB4-87BF-F99F65A2765B}"/>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9370795-3C9C-4C38-A3A8-B2A95EADD58F}"/>
              </a:ext>
            </a:extLst>
          </p:cNvPr>
          <p:cNvPicPr>
            <a:picLocks noChangeAspect="1"/>
          </p:cNvPicPr>
          <p:nvPr/>
        </p:nvPicPr>
        <p:blipFill>
          <a:blip r:embed="rId3"/>
          <a:stretch>
            <a:fillRect/>
          </a:stretch>
        </p:blipFill>
        <p:spPr>
          <a:xfrm>
            <a:off x="8123312" y="1080104"/>
            <a:ext cx="2000116" cy="1491390"/>
          </a:xfrm>
          <a:prstGeom prst="rect">
            <a:avLst/>
          </a:prstGeom>
        </p:spPr>
      </p:pic>
      <p:sp>
        <p:nvSpPr>
          <p:cNvPr id="10" name="Content Placeholder 2">
            <a:extLst>
              <a:ext uri="{FF2B5EF4-FFF2-40B4-BE49-F238E27FC236}">
                <a16:creationId xmlns:a16="http://schemas.microsoft.com/office/drawing/2014/main" id="{B0524284-7EB1-44A0-960C-2DE1C6FAE016}"/>
              </a:ext>
            </a:extLst>
          </p:cNvPr>
          <p:cNvSpPr>
            <a:spLocks noGrp="1"/>
          </p:cNvSpPr>
          <p:nvPr>
            <p:ph idx="1"/>
          </p:nvPr>
        </p:nvSpPr>
        <p:spPr>
          <a:xfrm>
            <a:off x="494137" y="1084343"/>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12" name="Picture 11">
            <a:extLst>
              <a:ext uri="{FF2B5EF4-FFF2-40B4-BE49-F238E27FC236}">
                <a16:creationId xmlns:a16="http://schemas.microsoft.com/office/drawing/2014/main" id="{C3B2A384-3912-4076-A981-2039A3B6B280}"/>
              </a:ext>
            </a:extLst>
          </p:cNvPr>
          <p:cNvPicPr>
            <a:picLocks noChangeAspect="1"/>
          </p:cNvPicPr>
          <p:nvPr/>
        </p:nvPicPr>
        <p:blipFill>
          <a:blip r:embed="rId4"/>
          <a:stretch>
            <a:fillRect/>
          </a:stretch>
        </p:blipFill>
        <p:spPr>
          <a:xfrm>
            <a:off x="5414878" y="1937706"/>
            <a:ext cx="1732766" cy="1301796"/>
          </a:xfrm>
          <a:prstGeom prst="rect">
            <a:avLst/>
          </a:prstGeom>
        </p:spPr>
      </p:pic>
      <p:sp>
        <p:nvSpPr>
          <p:cNvPr id="14" name="Rechteck 43">
            <a:extLst>
              <a:ext uri="{FF2B5EF4-FFF2-40B4-BE49-F238E27FC236}">
                <a16:creationId xmlns:a16="http://schemas.microsoft.com/office/drawing/2014/main" id="{D705D7D5-23B5-4E49-8C5E-B80F79777E78}"/>
              </a:ext>
            </a:extLst>
          </p:cNvPr>
          <p:cNvSpPr/>
          <p:nvPr/>
        </p:nvSpPr>
        <p:spPr>
          <a:xfrm>
            <a:off x="1357088" y="4079900"/>
            <a:ext cx="1109727" cy="276999"/>
          </a:xfrm>
          <a:prstGeom prst="rect">
            <a:avLst/>
          </a:prstGeom>
          <a:ln>
            <a:solidFill>
              <a:schemeClr val="tx2">
                <a:lumMod val="50000"/>
              </a:schemeClr>
            </a:solidFill>
          </a:ln>
        </p:spPr>
        <p:txBody>
          <a:bodyPr wrap="square">
            <a:spAutoFit/>
          </a:bodyPr>
          <a:lstStyle/>
          <a:p>
            <a:r>
              <a:rPr lang="de-DE" sz="1200" b="1" i="1" dirty="0">
                <a:solidFill>
                  <a:schemeClr val="accent2">
                    <a:lumMod val="75000"/>
                  </a:schemeClr>
                </a:solidFill>
                <a:latin typeface="Cambria" pitchFamily="18" charset="0"/>
                <a:ea typeface="Cambria" pitchFamily="18" charset="0"/>
                <a:cs typeface="Arial" panose="020B0604020202020204" pitchFamily="34" charset="0"/>
              </a:rPr>
              <a:t>The Situation</a:t>
            </a:r>
          </a:p>
        </p:txBody>
      </p:sp>
      <p:pic>
        <p:nvPicPr>
          <p:cNvPr id="15" name="Picture 14">
            <a:extLst>
              <a:ext uri="{FF2B5EF4-FFF2-40B4-BE49-F238E27FC236}">
                <a16:creationId xmlns:a16="http://schemas.microsoft.com/office/drawing/2014/main" id="{6518F621-E88C-4C3D-8BEE-95AFC364365B}"/>
              </a:ext>
            </a:extLst>
          </p:cNvPr>
          <p:cNvPicPr>
            <a:picLocks noChangeAspect="1"/>
          </p:cNvPicPr>
          <p:nvPr/>
        </p:nvPicPr>
        <p:blipFill>
          <a:blip r:embed="rId5" cstate="print">
            <a:alphaModFix amt="68000"/>
            <a:extLst>
              <a:ext uri="{BEBA8EAE-BF5A-486C-A8C5-ECC9F3942E4B}">
                <a14:imgProps xmlns:a14="http://schemas.microsoft.com/office/drawing/2010/main">
                  <a14:imgLayer r:embed="rId6">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6" name="Picture 15" descr="p_pets-gerbil_1618041c.jpg">
            <a:extLst>
              <a:ext uri="{FF2B5EF4-FFF2-40B4-BE49-F238E27FC236}">
                <a16:creationId xmlns:a16="http://schemas.microsoft.com/office/drawing/2014/main" id="{7276AA42-B14B-4935-BE45-B4F5210FD9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pic>
        <p:nvPicPr>
          <p:cNvPr id="17" name="Picture 16">
            <a:extLst>
              <a:ext uri="{FF2B5EF4-FFF2-40B4-BE49-F238E27FC236}">
                <a16:creationId xmlns:a16="http://schemas.microsoft.com/office/drawing/2014/main" id="{0F18CC60-12B0-4D6D-9D07-A7DE0004024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866541" y="5463719"/>
            <a:ext cx="514596" cy="274706"/>
          </a:xfrm>
          <a:prstGeom prst="rect">
            <a:avLst/>
          </a:prstGeom>
        </p:spPr>
      </p:pic>
      <p:pic>
        <p:nvPicPr>
          <p:cNvPr id="18" name="Picture 17">
            <a:extLst>
              <a:ext uri="{FF2B5EF4-FFF2-40B4-BE49-F238E27FC236}">
                <a16:creationId xmlns:a16="http://schemas.microsoft.com/office/drawing/2014/main" id="{D1EFC105-6E36-40C1-B8B3-3AD091F83F8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945585" y="5461492"/>
            <a:ext cx="361609" cy="194713"/>
          </a:xfrm>
          <a:prstGeom prst="rect">
            <a:avLst/>
          </a:prstGeom>
        </p:spPr>
      </p:pic>
      <p:pic>
        <p:nvPicPr>
          <p:cNvPr id="19" name="Picture 18">
            <a:extLst>
              <a:ext uri="{FF2B5EF4-FFF2-40B4-BE49-F238E27FC236}">
                <a16:creationId xmlns:a16="http://schemas.microsoft.com/office/drawing/2014/main" id="{2A5154A8-518A-49A8-ADFE-370CDC93F115}"/>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2595931" y="5105906"/>
            <a:ext cx="514596" cy="274706"/>
          </a:xfrm>
          <a:prstGeom prst="rect">
            <a:avLst/>
          </a:prstGeom>
        </p:spPr>
      </p:pic>
      <p:pic>
        <p:nvPicPr>
          <p:cNvPr id="20" name="Picture 19">
            <a:extLst>
              <a:ext uri="{FF2B5EF4-FFF2-40B4-BE49-F238E27FC236}">
                <a16:creationId xmlns:a16="http://schemas.microsoft.com/office/drawing/2014/main" id="{6D3791CF-F1A0-4FF7-B8E7-E4CD92F5320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2674976" y="5103679"/>
            <a:ext cx="361609" cy="194713"/>
          </a:xfrm>
          <a:prstGeom prst="rect">
            <a:avLst/>
          </a:prstGeom>
        </p:spPr>
      </p:pic>
      <p:pic>
        <p:nvPicPr>
          <p:cNvPr id="21" name="Picture 20">
            <a:extLst>
              <a:ext uri="{FF2B5EF4-FFF2-40B4-BE49-F238E27FC236}">
                <a16:creationId xmlns:a16="http://schemas.microsoft.com/office/drawing/2014/main" id="{A1ECF0B2-CE18-457F-9C45-529467E86D48}"/>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1810878" y="5247694"/>
            <a:ext cx="179204" cy="109362"/>
          </a:xfrm>
          <a:prstGeom prst="rect">
            <a:avLst/>
          </a:prstGeom>
        </p:spPr>
      </p:pic>
      <p:pic>
        <p:nvPicPr>
          <p:cNvPr id="22" name="Picture 21">
            <a:extLst>
              <a:ext uri="{FF2B5EF4-FFF2-40B4-BE49-F238E27FC236}">
                <a16:creationId xmlns:a16="http://schemas.microsoft.com/office/drawing/2014/main" id="{31448FA8-D0B1-414D-B454-5A5EB7FE8A14}"/>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846067" y="5222537"/>
            <a:ext cx="125925" cy="77515"/>
          </a:xfrm>
          <a:prstGeom prst="rect">
            <a:avLst/>
          </a:prstGeom>
        </p:spPr>
      </p:pic>
      <p:sp>
        <p:nvSpPr>
          <p:cNvPr id="23" name="Freihandform 25">
            <a:extLst>
              <a:ext uri="{FF2B5EF4-FFF2-40B4-BE49-F238E27FC236}">
                <a16:creationId xmlns:a16="http://schemas.microsoft.com/office/drawing/2014/main" id="{149A8093-274D-4FF5-A9B9-2D6E5A6D1B95}"/>
              </a:ext>
            </a:extLst>
          </p:cNvPr>
          <p:cNvSpPr/>
          <p:nvPr/>
        </p:nvSpPr>
        <p:spPr>
          <a:xfrm rot="20038685" flipV="1">
            <a:off x="1826304" y="5393776"/>
            <a:ext cx="1085337" cy="394347"/>
          </a:xfrm>
          <a:custGeom>
            <a:avLst/>
            <a:gdLst>
              <a:gd name="connsiteX0" fmla="*/ 0 w 11802534"/>
              <a:gd name="connsiteY0" fmla="*/ 5350895 h 5350895"/>
              <a:gd name="connsiteX1" fmla="*/ 4478867 w 11802534"/>
              <a:gd name="connsiteY1" fmla="*/ 1473161 h 5350895"/>
              <a:gd name="connsiteX2" fmla="*/ 6925734 w 11802534"/>
              <a:gd name="connsiteY2" fmla="*/ 4165561 h 5350895"/>
              <a:gd name="connsiteX3" fmla="*/ 9525000 w 11802534"/>
              <a:gd name="connsiteY3" fmla="*/ 42295 h 5350895"/>
              <a:gd name="connsiteX4" fmla="*/ 11684000 w 11802534"/>
              <a:gd name="connsiteY4" fmla="*/ 1913428 h 5350895"/>
              <a:gd name="connsiteX5" fmla="*/ 11684000 w 11802534"/>
              <a:gd name="connsiteY5" fmla="*/ 1913428 h 5350895"/>
              <a:gd name="connsiteX6" fmla="*/ 11802534 w 11802534"/>
              <a:gd name="connsiteY6" fmla="*/ 2065828 h 53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2534" h="5350895">
                <a:moveTo>
                  <a:pt x="0" y="5350895"/>
                </a:moveTo>
                <a:cubicBezTo>
                  <a:pt x="1662289" y="3510806"/>
                  <a:pt x="3324578" y="1670717"/>
                  <a:pt x="4478867" y="1473161"/>
                </a:cubicBezTo>
                <a:cubicBezTo>
                  <a:pt x="5633156" y="1275605"/>
                  <a:pt x="6084712" y="4404039"/>
                  <a:pt x="6925734" y="4165561"/>
                </a:cubicBezTo>
                <a:cubicBezTo>
                  <a:pt x="7766756" y="3927083"/>
                  <a:pt x="8731956" y="417650"/>
                  <a:pt x="9525000" y="42295"/>
                </a:cubicBezTo>
                <a:cubicBezTo>
                  <a:pt x="10318044" y="-333061"/>
                  <a:pt x="11684000" y="1913428"/>
                  <a:pt x="11684000" y="1913428"/>
                </a:cubicBezTo>
                <a:lnTo>
                  <a:pt x="11684000" y="1913428"/>
                </a:lnTo>
                <a:lnTo>
                  <a:pt x="11802534" y="2065828"/>
                </a:lnTo>
              </a:path>
            </a:pathLst>
          </a:custGeom>
          <a:ln w="9525" cap="flat" cmpd="sng" algn="ctr">
            <a:solidFill>
              <a:schemeClr val="tx1"/>
            </a:solidFill>
            <a:prstDash val="dash"/>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4" name="TextBox 23">
            <a:extLst>
              <a:ext uri="{FF2B5EF4-FFF2-40B4-BE49-F238E27FC236}">
                <a16:creationId xmlns:a16="http://schemas.microsoft.com/office/drawing/2014/main" id="{5ABAF805-B1CA-40A5-AF96-E27079138AB6}"/>
              </a:ext>
            </a:extLst>
          </p:cNvPr>
          <p:cNvSpPr txBox="1"/>
          <p:nvPr/>
        </p:nvSpPr>
        <p:spPr>
          <a:xfrm>
            <a:off x="663696" y="5763263"/>
            <a:ext cx="1199404" cy="307905"/>
          </a:xfrm>
          <a:prstGeom prst="rect">
            <a:avLst/>
          </a:prstGeom>
          <a:noFill/>
        </p:spPr>
        <p:txBody>
          <a:bodyPr wrap="square" rtlCol="0">
            <a:spAutoFit/>
          </a:bodyPr>
          <a:lstStyle/>
          <a:p>
            <a:r>
              <a:rPr lang="en-US" sz="1401" dirty="0">
                <a:latin typeface="Georgia" panose="02040502050405020303" pitchFamily="18" charset="0"/>
              </a:rPr>
              <a:t>Exploitation</a:t>
            </a:r>
          </a:p>
        </p:txBody>
      </p:sp>
      <p:sp>
        <p:nvSpPr>
          <p:cNvPr id="25" name="TextBox 24">
            <a:extLst>
              <a:ext uri="{FF2B5EF4-FFF2-40B4-BE49-F238E27FC236}">
                <a16:creationId xmlns:a16="http://schemas.microsoft.com/office/drawing/2014/main" id="{09B81717-EEFF-4A0E-BF5D-05365798B9DD}"/>
              </a:ext>
            </a:extLst>
          </p:cNvPr>
          <p:cNvSpPr txBox="1"/>
          <p:nvPr/>
        </p:nvSpPr>
        <p:spPr>
          <a:xfrm>
            <a:off x="2325920" y="5753726"/>
            <a:ext cx="1296144" cy="307905"/>
          </a:xfrm>
          <a:prstGeom prst="rect">
            <a:avLst/>
          </a:prstGeom>
          <a:noFill/>
        </p:spPr>
        <p:txBody>
          <a:bodyPr wrap="square" rtlCol="0">
            <a:spAutoFit/>
          </a:bodyPr>
          <a:lstStyle/>
          <a:p>
            <a:r>
              <a:rPr lang="en-US" sz="1401" dirty="0">
                <a:latin typeface="Georgia" panose="02040502050405020303" pitchFamily="18" charset="0"/>
              </a:rPr>
              <a:t>Exploration</a:t>
            </a:r>
          </a:p>
        </p:txBody>
      </p:sp>
      <p:cxnSp>
        <p:nvCxnSpPr>
          <p:cNvPr id="26" name="Straight Arrow Connector 25">
            <a:extLst>
              <a:ext uri="{FF2B5EF4-FFF2-40B4-BE49-F238E27FC236}">
                <a16:creationId xmlns:a16="http://schemas.microsoft.com/office/drawing/2014/main" id="{82E6625C-A1FC-4037-B633-2C13798079AD}"/>
              </a:ext>
            </a:extLst>
          </p:cNvPr>
          <p:cNvCxnSpPr>
            <a:cxnSpLocks/>
          </p:cNvCxnSpPr>
          <p:nvPr/>
        </p:nvCxnSpPr>
        <p:spPr>
          <a:xfrm flipV="1">
            <a:off x="1884439" y="5920494"/>
            <a:ext cx="375394" cy="22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pic>
        <p:nvPicPr>
          <p:cNvPr id="27" name="Graphic 26">
            <a:extLst>
              <a:ext uri="{FF2B5EF4-FFF2-40B4-BE49-F238E27FC236}">
                <a16:creationId xmlns:a16="http://schemas.microsoft.com/office/drawing/2014/main" id="{99816843-C8F2-47FC-82FD-60C7DE01B5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4030" y="4718493"/>
            <a:ext cx="1554480" cy="97156"/>
          </a:xfrm>
          <a:prstGeom prst="rect">
            <a:avLst/>
          </a:prstGeom>
        </p:spPr>
      </p:pic>
      <p:pic>
        <p:nvPicPr>
          <p:cNvPr id="28" name="Picture 27">
            <a:extLst>
              <a:ext uri="{FF2B5EF4-FFF2-40B4-BE49-F238E27FC236}">
                <a16:creationId xmlns:a16="http://schemas.microsoft.com/office/drawing/2014/main" id="{CA369D8F-E176-43E6-936E-EC3FA3174C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810" b="96361" l="10000" r="90000">
                        <a14:foregroundMark x1="45200" y1="88608" x2="45200" y2="88608"/>
                        <a14:foregroundMark x1="45500" y1="95253" x2="45500" y2="95253"/>
                        <a14:foregroundMark x1="53000" y1="96361" x2="53000" y2="96361"/>
                        <a14:foregroundMark x1="65800" y1="52057" x2="65800" y2="52057"/>
                        <a14:foregroundMark x1="73100" y1="64873" x2="73100" y2="64873"/>
                      </a14:backgroundRemoval>
                    </a14:imgEffect>
                  </a14:imgLayer>
                </a14:imgProps>
              </a:ext>
              <a:ext uri="{28A0092B-C50C-407E-A947-70E740481C1C}">
                <a14:useLocalDpi xmlns:a14="http://schemas.microsoft.com/office/drawing/2010/main" val="0"/>
              </a:ext>
            </a:extLst>
          </a:blip>
          <a:srcRect l="4725" t="26167" r="7863"/>
          <a:stretch/>
        </p:blipFill>
        <p:spPr>
          <a:xfrm>
            <a:off x="982275" y="5612487"/>
            <a:ext cx="179204" cy="109362"/>
          </a:xfrm>
          <a:prstGeom prst="rect">
            <a:avLst/>
          </a:prstGeom>
        </p:spPr>
      </p:pic>
      <p:pic>
        <p:nvPicPr>
          <p:cNvPr id="29" name="Picture 28">
            <a:extLst>
              <a:ext uri="{FF2B5EF4-FFF2-40B4-BE49-F238E27FC236}">
                <a16:creationId xmlns:a16="http://schemas.microsoft.com/office/drawing/2014/main" id="{BA1D40C3-52D3-44B5-9A7B-15D807C763D9}"/>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053" t="23923" r="10526" b="20255"/>
          <a:stretch/>
        </p:blipFill>
        <p:spPr>
          <a:xfrm>
            <a:off x="1017464" y="5587330"/>
            <a:ext cx="125925" cy="77515"/>
          </a:xfrm>
          <a:prstGeom prst="rect">
            <a:avLst/>
          </a:prstGeom>
        </p:spPr>
      </p:pic>
      <p:sp>
        <p:nvSpPr>
          <p:cNvPr id="32" name="TextBox 31">
            <a:extLst>
              <a:ext uri="{FF2B5EF4-FFF2-40B4-BE49-F238E27FC236}">
                <a16:creationId xmlns:a16="http://schemas.microsoft.com/office/drawing/2014/main" id="{B4CCFDC0-2572-494E-998A-6805BDD8AA9C}"/>
              </a:ext>
            </a:extLst>
          </p:cNvPr>
          <p:cNvSpPr txBox="1"/>
          <p:nvPr/>
        </p:nvSpPr>
        <p:spPr>
          <a:xfrm>
            <a:off x="945585" y="6156724"/>
            <a:ext cx="2500639" cy="307777"/>
          </a:xfrm>
          <a:prstGeom prst="rect">
            <a:avLst/>
          </a:prstGeom>
          <a:noFill/>
        </p:spPr>
        <p:txBody>
          <a:bodyPr wrap="square">
            <a:spAutoFit/>
          </a:bodyPr>
          <a:lstStyle/>
          <a:p>
            <a:r>
              <a:rPr lang="en-GB" sz="1400" b="0" i="0" u="none" strike="noStrike" baseline="0" dirty="0">
                <a:solidFill>
                  <a:srgbClr val="000000"/>
                </a:solidFill>
                <a:latin typeface="Arial" panose="020B0604020202020204" pitchFamily="34" charset="0"/>
              </a:rPr>
              <a:t>(Shuai and Song, 2011) </a:t>
            </a:r>
            <a:endParaRPr lang="en-DE" sz="1400" dirty="0"/>
          </a:p>
        </p:txBody>
      </p:sp>
      <p:sp>
        <p:nvSpPr>
          <p:cNvPr id="33" name="TextBox 32">
            <a:extLst>
              <a:ext uri="{FF2B5EF4-FFF2-40B4-BE49-F238E27FC236}">
                <a16:creationId xmlns:a16="http://schemas.microsoft.com/office/drawing/2014/main" id="{262FD4B3-A3C4-4FD7-99A9-C443945B9020}"/>
              </a:ext>
            </a:extLst>
          </p:cNvPr>
          <p:cNvSpPr txBox="1"/>
          <p:nvPr/>
        </p:nvSpPr>
        <p:spPr>
          <a:xfrm>
            <a:off x="3503129" y="5011280"/>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3" name="TextBox 2">
            <a:extLst>
              <a:ext uri="{FF2B5EF4-FFF2-40B4-BE49-F238E27FC236}">
                <a16:creationId xmlns:a16="http://schemas.microsoft.com/office/drawing/2014/main" id="{1610A3C9-42F4-7A6D-4B46-EC66A49F38DD}"/>
              </a:ext>
            </a:extLst>
          </p:cNvPr>
          <p:cNvSpPr txBox="1"/>
          <p:nvPr/>
        </p:nvSpPr>
        <p:spPr>
          <a:xfrm>
            <a:off x="553661" y="3314528"/>
            <a:ext cx="5001497" cy="646331"/>
          </a:xfrm>
          <a:prstGeom prst="rect">
            <a:avLst/>
          </a:prstGeom>
          <a:noFill/>
        </p:spPr>
        <p:txBody>
          <a:bodyPr wrap="none" rtlCol="0">
            <a:spAutoFit/>
          </a:bodyPr>
          <a:lstStyle/>
          <a:p>
            <a:r>
              <a:rPr lang="en-US" dirty="0"/>
              <a:t>Our Study</a:t>
            </a:r>
          </a:p>
          <a:p>
            <a:r>
              <a:rPr lang="en-US" dirty="0"/>
              <a:t>Rodent model – Mongolian gerbils (Desert rodents)</a:t>
            </a:r>
          </a:p>
        </p:txBody>
      </p:sp>
      <p:grpSp>
        <p:nvGrpSpPr>
          <p:cNvPr id="11" name="Group 10">
            <a:extLst>
              <a:ext uri="{FF2B5EF4-FFF2-40B4-BE49-F238E27FC236}">
                <a16:creationId xmlns:a16="http://schemas.microsoft.com/office/drawing/2014/main" id="{4A419B4F-ED6C-45BA-85C4-C9DBC78F44D7}"/>
              </a:ext>
            </a:extLst>
          </p:cNvPr>
          <p:cNvGrpSpPr/>
          <p:nvPr/>
        </p:nvGrpSpPr>
        <p:grpSpPr>
          <a:xfrm>
            <a:off x="5921496" y="3615309"/>
            <a:ext cx="2201816" cy="1338648"/>
            <a:chOff x="5921496" y="3615309"/>
            <a:chExt cx="2201816" cy="1338648"/>
          </a:xfrm>
        </p:grpSpPr>
        <p:grpSp>
          <p:nvGrpSpPr>
            <p:cNvPr id="8" name="Group 7">
              <a:extLst>
                <a:ext uri="{FF2B5EF4-FFF2-40B4-BE49-F238E27FC236}">
                  <a16:creationId xmlns:a16="http://schemas.microsoft.com/office/drawing/2014/main" id="{C73A4C28-CD0B-4004-8C69-7162819ECF19}"/>
                </a:ext>
              </a:extLst>
            </p:cNvPr>
            <p:cNvGrpSpPr/>
            <p:nvPr/>
          </p:nvGrpSpPr>
          <p:grpSpPr>
            <a:xfrm>
              <a:off x="5921496" y="3615309"/>
              <a:ext cx="2201816" cy="1338648"/>
              <a:chOff x="5921496" y="3615309"/>
              <a:chExt cx="2201816" cy="1338648"/>
            </a:xfrm>
          </p:grpSpPr>
          <p:pic>
            <p:nvPicPr>
              <p:cNvPr id="6" name="Picture 5">
                <a:extLst>
                  <a:ext uri="{FF2B5EF4-FFF2-40B4-BE49-F238E27FC236}">
                    <a16:creationId xmlns:a16="http://schemas.microsoft.com/office/drawing/2014/main" id="{5F3F13F2-9375-4D14-AC24-F824E6A776BE}"/>
                  </a:ext>
                </a:extLst>
              </p:cNvPr>
              <p:cNvPicPr>
                <a:picLocks noChangeAspect="1"/>
              </p:cNvPicPr>
              <p:nvPr/>
            </p:nvPicPr>
            <p:blipFill rotWithShape="1">
              <a:blip r:embed="rId19">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30" name="TextBox 29">
                <a:extLst>
                  <a:ext uri="{FF2B5EF4-FFF2-40B4-BE49-F238E27FC236}">
                    <a16:creationId xmlns:a16="http://schemas.microsoft.com/office/drawing/2014/main" id="{ABCA5B59-B0CF-4C6E-BE5D-07B2C74E0408}"/>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9" name="Oval 8">
              <a:extLst>
                <a:ext uri="{FF2B5EF4-FFF2-40B4-BE49-F238E27FC236}">
                  <a16:creationId xmlns:a16="http://schemas.microsoft.com/office/drawing/2014/main" id="{E1B6F185-6853-443C-B5CF-11300A2E5E6C}"/>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3" name="Date Placeholder 12">
            <a:extLst>
              <a:ext uri="{FF2B5EF4-FFF2-40B4-BE49-F238E27FC236}">
                <a16:creationId xmlns:a16="http://schemas.microsoft.com/office/drawing/2014/main" id="{D52B0286-3517-4169-89DB-84E0CE32A07B}"/>
              </a:ext>
            </a:extLst>
          </p:cNvPr>
          <p:cNvSpPr>
            <a:spLocks noGrp="1"/>
          </p:cNvSpPr>
          <p:nvPr>
            <p:ph type="dt" sz="half" idx="10"/>
          </p:nvPr>
        </p:nvSpPr>
        <p:spPr/>
        <p:txBody>
          <a:bodyPr/>
          <a:lstStyle/>
          <a:p>
            <a:fld id="{23F29084-84E4-4351-8025-EECC3E3A8478}" type="datetime8">
              <a:rPr lang="en-DE" smtClean="0"/>
              <a:t>2/17/24 10:07 AM</a:t>
            </a:fld>
            <a:endParaRPr lang="en-DE" dirty="0"/>
          </a:p>
        </p:txBody>
      </p:sp>
      <p:sp>
        <p:nvSpPr>
          <p:cNvPr id="31" name="Slide Number Placeholder 30">
            <a:extLst>
              <a:ext uri="{FF2B5EF4-FFF2-40B4-BE49-F238E27FC236}">
                <a16:creationId xmlns:a16="http://schemas.microsoft.com/office/drawing/2014/main" id="{45A3D5CF-91B6-4398-A265-B2F967ABC196}"/>
              </a:ext>
            </a:extLst>
          </p:cNvPr>
          <p:cNvSpPr>
            <a:spLocks noGrp="1"/>
          </p:cNvSpPr>
          <p:nvPr>
            <p:ph type="sldNum" sz="quarter" idx="12"/>
          </p:nvPr>
        </p:nvSpPr>
        <p:spPr/>
        <p:txBody>
          <a:bodyPr/>
          <a:lstStyle/>
          <a:p>
            <a:fld id="{8D002933-DA69-4593-A8BE-46BA8199777B}" type="slidenum">
              <a:rPr lang="en-DE" smtClean="0"/>
              <a:t>36</a:t>
            </a:fld>
            <a:endParaRPr lang="en-DE"/>
          </a:p>
        </p:txBody>
      </p:sp>
      <p:sp>
        <p:nvSpPr>
          <p:cNvPr id="37" name="Title 1">
            <a:extLst>
              <a:ext uri="{FF2B5EF4-FFF2-40B4-BE49-F238E27FC236}">
                <a16:creationId xmlns:a16="http://schemas.microsoft.com/office/drawing/2014/main" id="{B62A2EB3-6CA4-425C-8876-46472D99EDA0}"/>
              </a:ext>
            </a:extLst>
          </p:cNvPr>
          <p:cNvSpPr txBox="1">
            <a:spLocks/>
          </p:cNvSpPr>
          <p:nvPr/>
        </p:nvSpPr>
        <p:spPr>
          <a:xfrm>
            <a:off x="0" y="-182081"/>
            <a:ext cx="123034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Prefrontal cortex and exploratory decision-making</a:t>
            </a:r>
            <a:endParaRPr lang="en-DE" dirty="0">
              <a:latin typeface="Georgia" panose="02040502050405020303" pitchFamily="18" charset="0"/>
            </a:endParaRPr>
          </a:p>
        </p:txBody>
      </p:sp>
    </p:spTree>
    <p:extLst>
      <p:ext uri="{BB962C8B-B14F-4D97-AF65-F5344CB8AC3E}">
        <p14:creationId xmlns:p14="http://schemas.microsoft.com/office/powerpoint/2010/main" val="8465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4" grpId="0" animBg="1"/>
      <p:bldP spid="23" grpId="0" animBg="1"/>
      <p:bldP spid="24" grpId="0"/>
      <p:bldP spid="25" grpId="0"/>
      <p:bldP spid="32" grpId="0"/>
      <p:bldP spid="33"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B44716-3788-57F8-1DC6-CCD80CC68866}"/>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7E95611-E220-0432-1421-7AECC1D454AD}"/>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Future directions</a:t>
            </a:r>
            <a:endParaRPr lang="en-DE" dirty="0">
              <a:solidFill>
                <a:srgbClr val="FCDC34"/>
              </a:solidFill>
              <a:latin typeface="Georgia" panose="02040502050405020303" pitchFamily="18" charset="0"/>
            </a:endParaRPr>
          </a:p>
        </p:txBody>
      </p:sp>
      <p:sp>
        <p:nvSpPr>
          <p:cNvPr id="6" name="Content Placeholder 2">
            <a:extLst>
              <a:ext uri="{FF2B5EF4-FFF2-40B4-BE49-F238E27FC236}">
                <a16:creationId xmlns:a16="http://schemas.microsoft.com/office/drawing/2014/main" id="{A4E48C8A-6492-4AEF-AF44-42AFDBBCA26C}"/>
              </a:ext>
            </a:extLst>
          </p:cNvPr>
          <p:cNvSpPr txBox="1">
            <a:spLocks/>
          </p:cNvSpPr>
          <p:nvPr/>
        </p:nvSpPr>
        <p:spPr>
          <a:xfrm>
            <a:off x="296226" y="1525906"/>
            <a:ext cx="11599545" cy="5087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FF0000"/>
                </a:solidFill>
                <a:latin typeface="Georgia" panose="02040502050405020303" pitchFamily="18" charset="0"/>
              </a:rPr>
              <a:t>Reinforcement Learning Modeling </a:t>
            </a:r>
            <a:r>
              <a:rPr lang="en-US" sz="2400" dirty="0">
                <a:latin typeface="Georgia" panose="02040502050405020303" pitchFamily="18" charset="0"/>
              </a:rPr>
              <a:t>can help to investigate the trial-by-trial parameters, that underlie animal's inference-bound adaptive decision-making behavior, providing insights into the neural circuitry of attentional resource allocation</a:t>
            </a:r>
          </a:p>
          <a:p>
            <a:pPr algn="just"/>
            <a:r>
              <a:rPr lang="en-US" sz="2400" dirty="0">
                <a:solidFill>
                  <a:srgbClr val="FF0000"/>
                </a:solidFill>
                <a:latin typeface="Georgia" panose="02040502050405020303" pitchFamily="18" charset="0"/>
              </a:rPr>
              <a:t>Optogenetic intervention </a:t>
            </a:r>
            <a:r>
              <a:rPr lang="en-US" sz="2400" dirty="0">
                <a:latin typeface="Georgia" panose="02040502050405020303" pitchFamily="18" charset="0"/>
              </a:rPr>
              <a:t>to understand the causal relationship</a:t>
            </a:r>
          </a:p>
          <a:p>
            <a:pPr algn="just"/>
            <a:r>
              <a:rPr lang="en-US" sz="2400" dirty="0">
                <a:latin typeface="Georgia" panose="02040502050405020303" pitchFamily="18" charset="0"/>
              </a:rPr>
              <a:t>In a </a:t>
            </a:r>
            <a:r>
              <a:rPr lang="en-US" sz="2400" dirty="0">
                <a:solidFill>
                  <a:srgbClr val="FF0000"/>
                </a:solidFill>
                <a:latin typeface="Georgia" panose="02040502050405020303" pitchFamily="18" charset="0"/>
              </a:rPr>
              <a:t>comparative foraging task in humans </a:t>
            </a:r>
            <a:r>
              <a:rPr lang="en-US" sz="2400" dirty="0">
                <a:latin typeface="Georgia" panose="02040502050405020303" pitchFamily="18" charset="0"/>
              </a:rPr>
              <a:t>using high-field fMRI, we plan to observe if similar layer-specific functions during exploration/exploitation transitions can be demonstrated.</a:t>
            </a:r>
          </a:p>
        </p:txBody>
      </p:sp>
      <p:sp>
        <p:nvSpPr>
          <p:cNvPr id="2" name="Date Placeholder 1">
            <a:extLst>
              <a:ext uri="{FF2B5EF4-FFF2-40B4-BE49-F238E27FC236}">
                <a16:creationId xmlns:a16="http://schemas.microsoft.com/office/drawing/2014/main" id="{65289D5A-A2F1-4B2F-9CE1-CB49DF52D759}"/>
              </a:ext>
            </a:extLst>
          </p:cNvPr>
          <p:cNvSpPr>
            <a:spLocks noGrp="1"/>
          </p:cNvSpPr>
          <p:nvPr>
            <p:ph type="dt" sz="half" idx="10"/>
          </p:nvPr>
        </p:nvSpPr>
        <p:spPr/>
        <p:txBody>
          <a:bodyPr/>
          <a:lstStyle/>
          <a:p>
            <a:fld id="{78063C76-5F53-4433-B17A-C062D347F906}" type="datetime8">
              <a:rPr lang="en-DE" smtClean="0"/>
              <a:t>2/17/24 10:07 AM</a:t>
            </a:fld>
            <a:endParaRPr lang="en-DE"/>
          </a:p>
        </p:txBody>
      </p:sp>
      <p:sp>
        <p:nvSpPr>
          <p:cNvPr id="5" name="Slide Number Placeholder 4">
            <a:extLst>
              <a:ext uri="{FF2B5EF4-FFF2-40B4-BE49-F238E27FC236}">
                <a16:creationId xmlns:a16="http://schemas.microsoft.com/office/drawing/2014/main" id="{BF8010D2-A8EC-49A7-B317-D696F5FA7D4B}"/>
              </a:ext>
            </a:extLst>
          </p:cNvPr>
          <p:cNvSpPr>
            <a:spLocks noGrp="1"/>
          </p:cNvSpPr>
          <p:nvPr>
            <p:ph type="sldNum" sz="quarter" idx="12"/>
          </p:nvPr>
        </p:nvSpPr>
        <p:spPr/>
        <p:txBody>
          <a:bodyPr/>
          <a:lstStyle/>
          <a:p>
            <a:fld id="{8D002933-DA69-4593-A8BE-46BA8199777B}" type="slidenum">
              <a:rPr lang="en-DE" smtClean="0"/>
              <a:t>37</a:t>
            </a:fld>
            <a:endParaRPr lang="en-DE"/>
          </a:p>
        </p:txBody>
      </p:sp>
    </p:spTree>
    <p:extLst>
      <p:ext uri="{BB962C8B-B14F-4D97-AF65-F5344CB8AC3E}">
        <p14:creationId xmlns:p14="http://schemas.microsoft.com/office/powerpoint/2010/main" val="231464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2/17/24 10:07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p:txBody>
          <a:bodyPr/>
          <a:lstStyle/>
          <a:p>
            <a:fld id="{8D002933-DA69-4593-A8BE-46BA8199777B}" type="slidenum">
              <a:rPr lang="en-DE" smtClean="0"/>
              <a:t>38</a:t>
            </a:fld>
            <a:endParaRPr lang="en-DE"/>
          </a:p>
        </p:txBody>
      </p:sp>
      <p:grpSp>
        <p:nvGrpSpPr>
          <p:cNvPr id="17" name="Group 16">
            <a:extLst>
              <a:ext uri="{FF2B5EF4-FFF2-40B4-BE49-F238E27FC236}">
                <a16:creationId xmlns:a16="http://schemas.microsoft.com/office/drawing/2014/main" id="{95DBA188-B273-61C8-A787-0CD05AA98DD3}"/>
              </a:ext>
            </a:extLst>
          </p:cNvPr>
          <p:cNvGrpSpPr/>
          <p:nvPr/>
        </p:nvGrpSpPr>
        <p:grpSpPr>
          <a:xfrm>
            <a:off x="283571" y="1544442"/>
            <a:ext cx="4008721" cy="3699665"/>
            <a:chOff x="283571" y="1544442"/>
            <a:chExt cx="4008721" cy="3699665"/>
          </a:xfrm>
        </p:grpSpPr>
        <p:sp>
          <p:nvSpPr>
            <p:cNvPr id="65" name="TextBox 64">
              <a:extLst>
                <a:ext uri="{FF2B5EF4-FFF2-40B4-BE49-F238E27FC236}">
                  <a16:creationId xmlns:a16="http://schemas.microsoft.com/office/drawing/2014/main" id="{112727D9-2C20-4C64-A1DE-446B45A6EE67}"/>
                </a:ext>
              </a:extLst>
            </p:cNvPr>
            <p:cNvSpPr txBox="1"/>
            <p:nvPr/>
          </p:nvSpPr>
          <p:spPr>
            <a:xfrm>
              <a:off x="2863246" y="2470473"/>
              <a:ext cx="1429046" cy="301999"/>
            </a:xfrm>
            <a:prstGeom prst="rect">
              <a:avLst/>
            </a:prstGeom>
            <a:noFill/>
          </p:spPr>
          <p:txBody>
            <a:bodyPr wrap="none" rtlCol="0">
              <a:spAutoFit/>
            </a:bodyPr>
            <a:lstStyle/>
            <a:p>
              <a:pPr algn="l"/>
              <a:r>
                <a:rPr lang="en-DE" sz="1488" b="1" spc="0" baseline="0" dirty="0">
                  <a:solidFill>
                    <a:srgbClr val="262626"/>
                  </a:solidFill>
                  <a:latin typeface="Arial"/>
                  <a:cs typeface="Arial"/>
                  <a:sym typeface="Arial"/>
                  <a:rtl val="0"/>
                </a:rPr>
                <a:t>Supragranular </a:t>
              </a:r>
            </a:p>
          </p:txBody>
        </p:sp>
        <p:grpSp>
          <p:nvGrpSpPr>
            <p:cNvPr id="75" name="Group 74">
              <a:extLst>
                <a:ext uri="{FF2B5EF4-FFF2-40B4-BE49-F238E27FC236}">
                  <a16:creationId xmlns:a16="http://schemas.microsoft.com/office/drawing/2014/main" id="{6FEE485E-CA53-4B7F-9894-3CFC80E56400}"/>
                </a:ext>
              </a:extLst>
            </p:cNvPr>
            <p:cNvGrpSpPr/>
            <p:nvPr/>
          </p:nvGrpSpPr>
          <p:grpSpPr>
            <a:xfrm>
              <a:off x="283571" y="1544442"/>
              <a:ext cx="3821394" cy="3699665"/>
              <a:chOff x="4150721" y="1544442"/>
              <a:chExt cx="3821394" cy="3699665"/>
            </a:xfrm>
          </p:grpSpPr>
          <p:grpSp>
            <p:nvGrpSpPr>
              <p:cNvPr id="43" name="Graphic 8">
                <a:extLst>
                  <a:ext uri="{FF2B5EF4-FFF2-40B4-BE49-F238E27FC236}">
                    <a16:creationId xmlns:a16="http://schemas.microsoft.com/office/drawing/2014/main" id="{CEA7D726-ADCB-4445-8DB5-80E7D404F85A}"/>
                  </a:ext>
                </a:extLst>
              </p:cNvPr>
              <p:cNvGrpSpPr/>
              <p:nvPr/>
            </p:nvGrpSpPr>
            <p:grpSpPr>
              <a:xfrm>
                <a:off x="4150721" y="1890296"/>
                <a:ext cx="2175811" cy="3353811"/>
                <a:chOff x="4150721" y="1890296"/>
                <a:chExt cx="2175811" cy="3353811"/>
              </a:xfrm>
              <a:gradFill flip="none" rotWithShape="1">
                <a:gsLst>
                  <a:gs pos="0">
                    <a:schemeClr val="accent2">
                      <a:lumMod val="5000"/>
                      <a:lumOff val="95000"/>
                    </a:schemeClr>
                  </a:gs>
                  <a:gs pos="87000">
                    <a:schemeClr val="accent2">
                      <a:lumMod val="45000"/>
                      <a:lumOff val="55000"/>
                    </a:schemeClr>
                  </a:gs>
                  <a:gs pos="100000">
                    <a:schemeClr val="accent2">
                      <a:lumMod val="30000"/>
                      <a:lumOff val="70000"/>
                    </a:schemeClr>
                  </a:gs>
                </a:gsLst>
                <a:lin ang="2700000" scaled="1"/>
                <a:tileRect/>
              </a:gradFill>
            </p:grpSpPr>
            <p:sp>
              <p:nvSpPr>
                <p:cNvPr id="44" name="Freeform: Shape 43">
                  <a:extLst>
                    <a:ext uri="{FF2B5EF4-FFF2-40B4-BE49-F238E27FC236}">
                      <a16:creationId xmlns:a16="http://schemas.microsoft.com/office/drawing/2014/main" id="{004F9252-1B55-480A-A474-1F1E39E63B02}"/>
                    </a:ext>
                  </a:extLst>
                </p:cNvPr>
                <p:cNvSpPr/>
                <p:nvPr/>
              </p:nvSpPr>
              <p:spPr>
                <a:xfrm rot="-5369947">
                  <a:off x="3665087" y="2586336"/>
                  <a:ext cx="3147106" cy="2145193"/>
                </a:xfrm>
                <a:custGeom>
                  <a:avLst/>
                  <a:gdLst>
                    <a:gd name="connsiteX0" fmla="*/ 3125274 w 3147106"/>
                    <a:gd name="connsiteY0" fmla="*/ -1115 h 2145193"/>
                    <a:gd name="connsiteX1" fmla="*/ 188269 w 3147106"/>
                    <a:gd name="connsiteY1" fmla="*/ 30134 h 2145193"/>
                    <a:gd name="connsiteX2" fmla="*/ 187582 w 3147106"/>
                    <a:gd name="connsiteY2" fmla="*/ 30260 h 2145193"/>
                    <a:gd name="connsiteX3" fmla="*/ 169743 w 3147106"/>
                    <a:gd name="connsiteY3" fmla="*/ 31587 h 2145193"/>
                    <a:gd name="connsiteX4" fmla="*/ 48055 w 3147106"/>
                    <a:gd name="connsiteY4" fmla="*/ 337702 h 2145193"/>
                    <a:gd name="connsiteX5" fmla="*/ 1557 w 3147106"/>
                    <a:gd name="connsiteY5" fmla="*/ 1086545 h 2145193"/>
                    <a:gd name="connsiteX6" fmla="*/ 64359 w 3147106"/>
                    <a:gd name="connsiteY6" fmla="*/ 1834447 h 2145193"/>
                    <a:gd name="connsiteX7" fmla="*/ 199634 w 3147106"/>
                    <a:gd name="connsiteY7" fmla="*/ 2143237 h 2145193"/>
                    <a:gd name="connsiteX8" fmla="*/ 197764 w 3147106"/>
                    <a:gd name="connsiteY8" fmla="*/ 2142793 h 2145193"/>
                    <a:gd name="connsiteX9" fmla="*/ 3148309 w 3147106"/>
                    <a:gd name="connsiteY9" fmla="*/ 2113523 h 21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7106" h="2145193">
                      <a:moveTo>
                        <a:pt x="3125274" y="-1115"/>
                      </a:moveTo>
                      <a:lnTo>
                        <a:pt x="188269" y="30134"/>
                      </a:lnTo>
                      <a:lnTo>
                        <a:pt x="187582" y="30260"/>
                      </a:lnTo>
                      <a:cubicBezTo>
                        <a:pt x="183905" y="28431"/>
                        <a:pt x="173404" y="32196"/>
                        <a:pt x="169743" y="31587"/>
                      </a:cubicBezTo>
                      <a:cubicBezTo>
                        <a:pt x="120256" y="31998"/>
                        <a:pt x="80871" y="138919"/>
                        <a:pt x="48055" y="337702"/>
                      </a:cubicBezTo>
                      <a:cubicBezTo>
                        <a:pt x="15224" y="536483"/>
                        <a:pt x="-1496" y="805850"/>
                        <a:pt x="1557" y="1086545"/>
                      </a:cubicBezTo>
                      <a:cubicBezTo>
                        <a:pt x="4626" y="1367253"/>
                        <a:pt x="27212" y="1636277"/>
                        <a:pt x="64359" y="1834447"/>
                      </a:cubicBezTo>
                      <a:cubicBezTo>
                        <a:pt x="101491" y="2032617"/>
                        <a:pt x="150163" y="2143695"/>
                        <a:pt x="199634" y="2143237"/>
                      </a:cubicBezTo>
                      <a:cubicBezTo>
                        <a:pt x="204941" y="2143165"/>
                        <a:pt x="192505" y="2145442"/>
                        <a:pt x="197764" y="2142793"/>
                      </a:cubicBezTo>
                      <a:lnTo>
                        <a:pt x="3148309" y="2113523"/>
                      </a:lnTo>
                      <a:close/>
                    </a:path>
                  </a:pathLst>
                </a:custGeom>
                <a:grpFill/>
                <a:ln w="19050" cap="sq">
                  <a:solidFill>
                    <a:srgbClr val="000000"/>
                  </a:solidFill>
                  <a:prstDash val="solid"/>
                  <a:miter/>
                </a:ln>
              </p:spPr>
              <p:txBody>
                <a:bodyPr rtlCol="0" anchor="ctr"/>
                <a:lstStyle/>
                <a:p>
                  <a:endParaRPr lang="en-DE"/>
                </a:p>
              </p:txBody>
            </p:sp>
            <p:sp>
              <p:nvSpPr>
                <p:cNvPr id="45" name="Freeform: Shape 44">
                  <a:extLst>
                    <a:ext uri="{FF2B5EF4-FFF2-40B4-BE49-F238E27FC236}">
                      <a16:creationId xmlns:a16="http://schemas.microsoft.com/office/drawing/2014/main" id="{45574694-51A4-4485-B961-FB2BACC1E210}"/>
                    </a:ext>
                  </a:extLst>
                </p:cNvPr>
                <p:cNvSpPr/>
                <p:nvPr/>
              </p:nvSpPr>
              <p:spPr>
                <a:xfrm>
                  <a:off x="4179635" y="1913352"/>
                  <a:ext cx="2116692" cy="373072"/>
                </a:xfrm>
                <a:custGeom>
                  <a:avLst/>
                  <a:gdLst>
                    <a:gd name="connsiteX0" fmla="*/ 2115538 w 2116692"/>
                    <a:gd name="connsiteY0" fmla="*/ 186379 h 373072"/>
                    <a:gd name="connsiteX1" fmla="*/ 1057192 w 2116692"/>
                    <a:gd name="connsiteY1" fmla="*/ 372916 h 373072"/>
                    <a:gd name="connsiteX2" fmla="*/ -1154 w 2116692"/>
                    <a:gd name="connsiteY2" fmla="*/ 186379 h 373072"/>
                    <a:gd name="connsiteX3" fmla="*/ 1057192 w 2116692"/>
                    <a:gd name="connsiteY3" fmla="*/ -157 h 373072"/>
                    <a:gd name="connsiteX4" fmla="*/ 2115538 w 2116692"/>
                    <a:gd name="connsiteY4" fmla="*/ 186379 h 373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692" h="373072">
                      <a:moveTo>
                        <a:pt x="2115538" y="186379"/>
                      </a:moveTo>
                      <a:cubicBezTo>
                        <a:pt x="2115538" y="289400"/>
                        <a:pt x="1641700" y="372916"/>
                        <a:pt x="1057192" y="372916"/>
                      </a:cubicBezTo>
                      <a:cubicBezTo>
                        <a:pt x="472683" y="372916"/>
                        <a:pt x="-1154" y="289400"/>
                        <a:pt x="-1154" y="186379"/>
                      </a:cubicBezTo>
                      <a:cubicBezTo>
                        <a:pt x="-1154" y="83358"/>
                        <a:pt x="472683" y="-157"/>
                        <a:pt x="1057192" y="-157"/>
                      </a:cubicBezTo>
                      <a:cubicBezTo>
                        <a:pt x="1641700" y="-157"/>
                        <a:pt x="2115538" y="83358"/>
                        <a:pt x="2115538" y="186379"/>
                      </a:cubicBezTo>
                      <a:close/>
                    </a:path>
                  </a:pathLst>
                </a:custGeom>
                <a:grpFill/>
                <a:ln w="19050" cap="sq">
                  <a:solidFill>
                    <a:srgbClr val="000000"/>
                  </a:solidFill>
                  <a:prstDash val="solid"/>
                  <a:miter/>
                </a:ln>
              </p:spPr>
              <p:txBody>
                <a:bodyPr rtlCol="0" anchor="ctr"/>
                <a:lstStyle/>
                <a:p>
                  <a:endParaRPr lang="en-DE"/>
                </a:p>
              </p:txBody>
            </p:sp>
          </p:grpSp>
          <p:sp>
            <p:nvSpPr>
              <p:cNvPr id="47" name="Freeform: Shape 46">
                <a:extLst>
                  <a:ext uri="{FF2B5EF4-FFF2-40B4-BE49-F238E27FC236}">
                    <a16:creationId xmlns:a16="http://schemas.microsoft.com/office/drawing/2014/main" id="{9D1CE79F-A1F2-47A9-BC2A-71A351398F02}"/>
                  </a:ext>
                </a:extLst>
              </p:cNvPr>
              <p:cNvSpPr/>
              <p:nvPr/>
            </p:nvSpPr>
            <p:spPr>
              <a:xfrm>
                <a:off x="4682702" y="2342065"/>
                <a:ext cx="1103235" cy="429036"/>
              </a:xfrm>
              <a:custGeom>
                <a:avLst/>
                <a:gdLst>
                  <a:gd name="connsiteX0" fmla="*/ 1102177 w 1103235"/>
                  <a:gd name="connsiteY0" fmla="*/ 214182 h 429036"/>
                  <a:gd name="connsiteX1" fmla="*/ 550559 w 1103235"/>
                  <a:gd name="connsiteY1" fmla="*/ 428700 h 429036"/>
                  <a:gd name="connsiteX2" fmla="*/ -1059 w 1103235"/>
                  <a:gd name="connsiteY2" fmla="*/ 214182 h 429036"/>
                  <a:gd name="connsiteX3" fmla="*/ 550559 w 1103235"/>
                  <a:gd name="connsiteY3" fmla="*/ -336 h 429036"/>
                  <a:gd name="connsiteX4" fmla="*/ 1102177 w 1103235"/>
                  <a:gd name="connsiteY4" fmla="*/ 214182 h 429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35" h="429036">
                    <a:moveTo>
                      <a:pt x="1102177" y="214182"/>
                    </a:moveTo>
                    <a:cubicBezTo>
                      <a:pt x="1102177" y="332657"/>
                      <a:pt x="855209" y="428700"/>
                      <a:pt x="550559" y="428700"/>
                    </a:cubicBezTo>
                    <a:cubicBezTo>
                      <a:pt x="245909" y="428700"/>
                      <a:pt x="-1059" y="332657"/>
                      <a:pt x="-1059" y="214182"/>
                    </a:cubicBezTo>
                    <a:cubicBezTo>
                      <a:pt x="-1059" y="95707"/>
                      <a:pt x="245909" y="-336"/>
                      <a:pt x="550559" y="-336"/>
                    </a:cubicBezTo>
                    <a:cubicBezTo>
                      <a:pt x="855209" y="-336"/>
                      <a:pt x="1102177" y="95707"/>
                      <a:pt x="1102177" y="214182"/>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1789" cap="sq">
                <a:noFill/>
                <a:prstDash val="solid"/>
                <a:miter/>
              </a:ln>
            </p:spPr>
            <p:txBody>
              <a:bodyPr rtlCol="0" anchor="ctr"/>
              <a:lstStyle/>
              <a:p>
                <a:endParaRPr lang="en-DE" dirty="0"/>
              </a:p>
            </p:txBody>
          </p:sp>
          <p:sp>
            <p:nvSpPr>
              <p:cNvPr id="48" name="Freeform: Shape 47">
                <a:extLst>
                  <a:ext uri="{FF2B5EF4-FFF2-40B4-BE49-F238E27FC236}">
                    <a16:creationId xmlns:a16="http://schemas.microsoft.com/office/drawing/2014/main" id="{266BC438-B6B3-4ECB-83E9-FCA9CB6FE987}"/>
                  </a:ext>
                </a:extLst>
              </p:cNvPr>
              <p:cNvSpPr/>
              <p:nvPr/>
            </p:nvSpPr>
            <p:spPr>
              <a:xfrm>
                <a:off x="4582415" y="3221710"/>
                <a:ext cx="1197958" cy="635195"/>
              </a:xfrm>
              <a:custGeom>
                <a:avLst/>
                <a:gdLst>
                  <a:gd name="connsiteX0" fmla="*/ 1196934 w 1197958"/>
                  <a:gd name="connsiteY0" fmla="*/ 316627 h 635195"/>
                  <a:gd name="connsiteX1" fmla="*/ 597955 w 1197958"/>
                  <a:gd name="connsiteY1" fmla="*/ 634224 h 635195"/>
                  <a:gd name="connsiteX2" fmla="*/ -1024 w 1197958"/>
                  <a:gd name="connsiteY2" fmla="*/ 316627 h 635195"/>
                  <a:gd name="connsiteX3" fmla="*/ 597955 w 1197958"/>
                  <a:gd name="connsiteY3" fmla="*/ -971 h 635195"/>
                  <a:gd name="connsiteX4" fmla="*/ 1196934 w 1197958"/>
                  <a:gd name="connsiteY4" fmla="*/ 316627 h 63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58" h="635195">
                    <a:moveTo>
                      <a:pt x="1196934" y="316627"/>
                    </a:moveTo>
                    <a:cubicBezTo>
                      <a:pt x="1196934" y="492031"/>
                      <a:pt x="928762" y="634224"/>
                      <a:pt x="597955" y="634224"/>
                    </a:cubicBezTo>
                    <a:cubicBezTo>
                      <a:pt x="267148" y="634224"/>
                      <a:pt x="-1024" y="492031"/>
                      <a:pt x="-1024" y="316627"/>
                    </a:cubicBezTo>
                    <a:cubicBezTo>
                      <a:pt x="-1024" y="141222"/>
                      <a:pt x="267148" y="-971"/>
                      <a:pt x="597955" y="-971"/>
                    </a:cubicBezTo>
                    <a:cubicBezTo>
                      <a:pt x="928762" y="-971"/>
                      <a:pt x="1196934" y="141222"/>
                      <a:pt x="1196934" y="316627"/>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4948" cap="sq">
                <a:noFill/>
                <a:prstDash val="solid"/>
                <a:miter/>
              </a:ln>
            </p:spPr>
            <p:txBody>
              <a:bodyPr rtlCol="0" anchor="ctr"/>
              <a:lstStyle/>
              <a:p>
                <a:endParaRPr lang="en-DE"/>
              </a:p>
            </p:txBody>
          </p:sp>
          <p:sp>
            <p:nvSpPr>
              <p:cNvPr id="49" name="Freeform: Shape 48">
                <a:extLst>
                  <a:ext uri="{FF2B5EF4-FFF2-40B4-BE49-F238E27FC236}">
                    <a16:creationId xmlns:a16="http://schemas.microsoft.com/office/drawing/2014/main" id="{1E65FB6F-096E-4507-8E76-8BFD1E963ED2}"/>
                  </a:ext>
                </a:extLst>
              </p:cNvPr>
              <p:cNvSpPr/>
              <p:nvPr/>
            </p:nvSpPr>
            <p:spPr>
              <a:xfrm>
                <a:off x="4615846" y="4545287"/>
                <a:ext cx="1164526" cy="551618"/>
              </a:xfrm>
              <a:custGeom>
                <a:avLst/>
                <a:gdLst>
                  <a:gd name="connsiteX0" fmla="*/ 1163492 w 1164526"/>
                  <a:gd name="connsiteY0" fmla="*/ 274011 h 551618"/>
                  <a:gd name="connsiteX1" fmla="*/ 581228 w 1164526"/>
                  <a:gd name="connsiteY1" fmla="*/ 549820 h 551618"/>
                  <a:gd name="connsiteX2" fmla="*/ -1035 w 1164526"/>
                  <a:gd name="connsiteY2" fmla="*/ 274011 h 551618"/>
                  <a:gd name="connsiteX3" fmla="*/ 581228 w 1164526"/>
                  <a:gd name="connsiteY3" fmla="*/ -1799 h 551618"/>
                  <a:gd name="connsiteX4" fmla="*/ 1163492 w 1164526"/>
                  <a:gd name="connsiteY4" fmla="*/ 274011 h 55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26" h="551618">
                    <a:moveTo>
                      <a:pt x="1163492" y="274011"/>
                    </a:moveTo>
                    <a:cubicBezTo>
                      <a:pt x="1163492" y="426336"/>
                      <a:pt x="902803" y="549820"/>
                      <a:pt x="581228" y="549820"/>
                    </a:cubicBezTo>
                    <a:cubicBezTo>
                      <a:pt x="259653" y="549820"/>
                      <a:pt x="-1035" y="426336"/>
                      <a:pt x="-1035" y="274011"/>
                    </a:cubicBezTo>
                    <a:cubicBezTo>
                      <a:pt x="-1035" y="121686"/>
                      <a:pt x="259653" y="-1799"/>
                      <a:pt x="581228" y="-1799"/>
                    </a:cubicBezTo>
                    <a:cubicBezTo>
                      <a:pt x="902803" y="-1799"/>
                      <a:pt x="1163492" y="121686"/>
                      <a:pt x="1163492" y="27401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13734" cap="sq">
                <a:noFill/>
                <a:prstDash val="solid"/>
                <a:miter/>
              </a:ln>
            </p:spPr>
            <p:txBody>
              <a:bodyPr rtlCol="0" anchor="ctr"/>
              <a:lstStyle/>
              <a:p>
                <a:endParaRPr lang="en-DE"/>
              </a:p>
            </p:txBody>
          </p:sp>
          <p:sp>
            <p:nvSpPr>
              <p:cNvPr id="50" name="Freeform: Shape 49">
                <a:extLst>
                  <a:ext uri="{FF2B5EF4-FFF2-40B4-BE49-F238E27FC236}">
                    <a16:creationId xmlns:a16="http://schemas.microsoft.com/office/drawing/2014/main" id="{C6216C23-F960-428F-B2A2-C04CF031E8E5}"/>
                  </a:ext>
                </a:extLst>
              </p:cNvPr>
              <p:cNvSpPr/>
              <p:nvPr/>
            </p:nvSpPr>
            <p:spPr>
              <a:xfrm rot="16265713">
                <a:off x="4290750" y="2933089"/>
                <a:ext cx="412343" cy="211797"/>
              </a:xfrm>
              <a:custGeom>
                <a:avLst/>
                <a:gdLst>
                  <a:gd name="connsiteX0" fmla="*/ 413080 w 412343"/>
                  <a:gd name="connsiteY0" fmla="*/ 105361 h 211797"/>
                  <a:gd name="connsiteX1" fmla="*/ 206909 w 412343"/>
                  <a:gd name="connsiteY1" fmla="*/ 211259 h 211797"/>
                  <a:gd name="connsiteX2" fmla="*/ 737 w 412343"/>
                  <a:gd name="connsiteY2" fmla="*/ 105361 h 211797"/>
                  <a:gd name="connsiteX3" fmla="*/ 206909 w 412343"/>
                  <a:gd name="connsiteY3" fmla="*/ -538 h 211797"/>
                  <a:gd name="connsiteX4" fmla="*/ 413080 w 412343"/>
                  <a:gd name="connsiteY4" fmla="*/ 105361 h 21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3" h="211797">
                    <a:moveTo>
                      <a:pt x="413080" y="105361"/>
                    </a:moveTo>
                    <a:cubicBezTo>
                      <a:pt x="413080" y="163847"/>
                      <a:pt x="320774" y="211259"/>
                      <a:pt x="206909" y="211259"/>
                    </a:cubicBezTo>
                    <a:cubicBezTo>
                      <a:pt x="93043" y="211259"/>
                      <a:pt x="737" y="163847"/>
                      <a:pt x="737" y="105361"/>
                    </a:cubicBezTo>
                    <a:cubicBezTo>
                      <a:pt x="737" y="46874"/>
                      <a:pt x="93043" y="-538"/>
                      <a:pt x="206909" y="-538"/>
                    </a:cubicBezTo>
                    <a:cubicBezTo>
                      <a:pt x="320774" y="-538"/>
                      <a:pt x="413080" y="46874"/>
                      <a:pt x="413080" y="10536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5064" cap="sq">
                <a:noFill/>
                <a:prstDash val="solid"/>
                <a:miter/>
              </a:ln>
            </p:spPr>
            <p:txBody>
              <a:bodyPr rtlCol="0" anchor="ctr"/>
              <a:lstStyle/>
              <a:p>
                <a:endParaRPr lang="en-DE"/>
              </a:p>
            </p:txBody>
          </p:sp>
          <p:sp>
            <p:nvSpPr>
              <p:cNvPr id="51" name="Freeform: Shape 50">
                <a:extLst>
                  <a:ext uri="{FF2B5EF4-FFF2-40B4-BE49-F238E27FC236}">
                    <a16:creationId xmlns:a16="http://schemas.microsoft.com/office/drawing/2014/main" id="{C97C137A-318F-49CC-BA81-90CBAC9C9AEC}"/>
                  </a:ext>
                </a:extLst>
              </p:cNvPr>
              <p:cNvSpPr/>
              <p:nvPr/>
            </p:nvSpPr>
            <p:spPr>
              <a:xfrm rot="16240524">
                <a:off x="4162611" y="4156569"/>
                <a:ext cx="668621" cy="211800"/>
              </a:xfrm>
              <a:custGeom>
                <a:avLst/>
                <a:gdLst>
                  <a:gd name="connsiteX0" fmla="*/ 670211 w 668621"/>
                  <a:gd name="connsiteY0" fmla="*/ 105421 h 211800"/>
                  <a:gd name="connsiteX1" fmla="*/ 335900 w 668621"/>
                  <a:gd name="connsiteY1" fmla="*/ 211322 h 211800"/>
                  <a:gd name="connsiteX2" fmla="*/ 1589 w 668621"/>
                  <a:gd name="connsiteY2" fmla="*/ 105421 h 211800"/>
                  <a:gd name="connsiteX3" fmla="*/ 335900 w 668621"/>
                  <a:gd name="connsiteY3" fmla="*/ -479 h 211800"/>
                  <a:gd name="connsiteX4" fmla="*/ 670211 w 668621"/>
                  <a:gd name="connsiteY4" fmla="*/ 105421 h 21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1" h="211800">
                    <a:moveTo>
                      <a:pt x="670211" y="105421"/>
                    </a:moveTo>
                    <a:cubicBezTo>
                      <a:pt x="670211" y="163908"/>
                      <a:pt x="520535" y="211322"/>
                      <a:pt x="335900" y="211322"/>
                    </a:cubicBezTo>
                    <a:cubicBezTo>
                      <a:pt x="151265" y="211322"/>
                      <a:pt x="1589" y="163908"/>
                      <a:pt x="1589" y="105421"/>
                    </a:cubicBezTo>
                    <a:cubicBezTo>
                      <a:pt x="1589" y="46934"/>
                      <a:pt x="151265" y="-479"/>
                      <a:pt x="335900" y="-479"/>
                    </a:cubicBezTo>
                    <a:cubicBezTo>
                      <a:pt x="520535" y="-479"/>
                      <a:pt x="670211" y="46934"/>
                      <a:pt x="670211" y="105421"/>
                    </a:cubicBezTo>
                    <a:close/>
                  </a:path>
                </a:pathLst>
              </a:custGeom>
              <a:gradFill>
                <a:gsLst>
                  <a:gs pos="0">
                    <a:srgbClr val="F4B183"/>
                  </a:gs>
                  <a:gs pos="87000">
                    <a:schemeClr val="accent2">
                      <a:lumMod val="45000"/>
                      <a:lumOff val="55000"/>
                    </a:schemeClr>
                  </a:gs>
                  <a:gs pos="100000">
                    <a:schemeClr val="accent2">
                      <a:lumMod val="30000"/>
                      <a:lumOff val="70000"/>
                    </a:schemeClr>
                  </a:gs>
                </a:gsLst>
                <a:lin ang="2700000" scaled="1"/>
              </a:gradFill>
              <a:ln w="6448" cap="sq">
                <a:noFill/>
                <a:prstDash val="solid"/>
                <a:miter/>
              </a:ln>
            </p:spPr>
            <p:txBody>
              <a:bodyPr rtlCol="0" anchor="ctr"/>
              <a:lstStyle/>
              <a:p>
                <a:endParaRPr lang="en-DE"/>
              </a:p>
            </p:txBody>
          </p:sp>
          <p:sp>
            <p:nvSpPr>
              <p:cNvPr id="52" name="TextBox 51">
                <a:extLst>
                  <a:ext uri="{FF2B5EF4-FFF2-40B4-BE49-F238E27FC236}">
                    <a16:creationId xmlns:a16="http://schemas.microsoft.com/office/drawing/2014/main" id="{248DD3EC-824C-443B-A0B3-6A7F064CD9EF}"/>
                  </a:ext>
                </a:extLst>
              </p:cNvPr>
              <p:cNvSpPr txBox="1"/>
              <p:nvPr/>
            </p:nvSpPr>
            <p:spPr>
              <a:xfrm>
                <a:off x="5881284" y="2476112"/>
                <a:ext cx="394871"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a:t>
                </a:r>
              </a:p>
            </p:txBody>
          </p:sp>
          <p:sp>
            <p:nvSpPr>
              <p:cNvPr id="53" name="TextBox 52">
                <a:extLst>
                  <a:ext uri="{FF2B5EF4-FFF2-40B4-BE49-F238E27FC236}">
                    <a16:creationId xmlns:a16="http://schemas.microsoft.com/office/drawing/2014/main" id="{0739FDC7-43D8-4F00-8E0E-89A0D8AF5037}"/>
                  </a:ext>
                </a:extLst>
              </p:cNvPr>
              <p:cNvSpPr txBox="1"/>
              <p:nvPr/>
            </p:nvSpPr>
            <p:spPr>
              <a:xfrm>
                <a:off x="5677070" y="2870104"/>
                <a:ext cx="57391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III/IV</a:t>
                </a:r>
              </a:p>
            </p:txBody>
          </p:sp>
          <p:sp>
            <p:nvSpPr>
              <p:cNvPr id="54" name="TextBox 53">
                <a:extLst>
                  <a:ext uri="{FF2B5EF4-FFF2-40B4-BE49-F238E27FC236}">
                    <a16:creationId xmlns:a16="http://schemas.microsoft.com/office/drawing/2014/main" id="{5F7BFB26-7CC2-489A-A163-D7785BF6CA77}"/>
                  </a:ext>
                </a:extLst>
              </p:cNvPr>
              <p:cNvSpPr txBox="1"/>
              <p:nvPr/>
            </p:nvSpPr>
            <p:spPr>
              <a:xfrm>
                <a:off x="5928351" y="3413819"/>
                <a:ext cx="399168"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Va</a:t>
                </a:r>
              </a:p>
            </p:txBody>
          </p:sp>
          <p:sp>
            <p:nvSpPr>
              <p:cNvPr id="55" name="TextBox 54">
                <a:extLst>
                  <a:ext uri="{FF2B5EF4-FFF2-40B4-BE49-F238E27FC236}">
                    <a16:creationId xmlns:a16="http://schemas.microsoft.com/office/drawing/2014/main" id="{A25753CB-3005-4EF7-A6E8-EBDA695E06AC}"/>
                  </a:ext>
                </a:extLst>
              </p:cNvPr>
              <p:cNvSpPr txBox="1"/>
              <p:nvPr/>
            </p:nvSpPr>
            <p:spPr>
              <a:xfrm>
                <a:off x="5908083" y="4091475"/>
                <a:ext cx="413492"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Vb</a:t>
                </a:r>
              </a:p>
            </p:txBody>
          </p:sp>
          <p:sp>
            <p:nvSpPr>
              <p:cNvPr id="56" name="TextBox 55">
                <a:extLst>
                  <a:ext uri="{FF2B5EF4-FFF2-40B4-BE49-F238E27FC236}">
                    <a16:creationId xmlns:a16="http://schemas.microsoft.com/office/drawing/2014/main" id="{461CA91D-A87B-4490-9108-23C7BD137C52}"/>
                  </a:ext>
                </a:extLst>
              </p:cNvPr>
              <p:cNvSpPr txBox="1"/>
              <p:nvPr/>
            </p:nvSpPr>
            <p:spPr>
              <a:xfrm>
                <a:off x="5955652" y="4694290"/>
                <a:ext cx="36192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VI</a:t>
                </a:r>
              </a:p>
            </p:txBody>
          </p:sp>
          <p:grpSp>
            <p:nvGrpSpPr>
              <p:cNvPr id="57" name="Graphic 8">
                <a:extLst>
                  <a:ext uri="{FF2B5EF4-FFF2-40B4-BE49-F238E27FC236}">
                    <a16:creationId xmlns:a16="http://schemas.microsoft.com/office/drawing/2014/main" id="{07ECF6A7-7AD5-43CF-B457-4FEA935D03F8}"/>
                  </a:ext>
                </a:extLst>
              </p:cNvPr>
              <p:cNvGrpSpPr/>
              <p:nvPr/>
            </p:nvGrpSpPr>
            <p:grpSpPr>
              <a:xfrm>
                <a:off x="6290250" y="3512214"/>
                <a:ext cx="415793" cy="1470007"/>
                <a:chOff x="6290250" y="3512214"/>
                <a:chExt cx="415793" cy="1470007"/>
              </a:xfrm>
              <a:solidFill>
                <a:srgbClr val="000000"/>
              </a:solidFill>
            </p:grpSpPr>
            <p:sp>
              <p:nvSpPr>
                <p:cNvPr id="58" name="Freeform: Shape 57">
                  <a:extLst>
                    <a:ext uri="{FF2B5EF4-FFF2-40B4-BE49-F238E27FC236}">
                      <a16:creationId xmlns:a16="http://schemas.microsoft.com/office/drawing/2014/main" id="{5F6E45F6-49BA-4740-B3CB-585F7D1B27A9}"/>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59" name="Freeform: Shape 58">
                  <a:extLst>
                    <a:ext uri="{FF2B5EF4-FFF2-40B4-BE49-F238E27FC236}">
                      <a16:creationId xmlns:a16="http://schemas.microsoft.com/office/drawing/2014/main" id="{722A5B3D-9AA4-4309-ABFC-5B8EC85EEB09}"/>
                    </a:ext>
                  </a:extLst>
                </p:cNvPr>
                <p:cNvSpPr/>
                <p:nvPr/>
              </p:nvSpPr>
              <p:spPr>
                <a:xfrm rot="5406765">
                  <a:off x="5959155" y="4243151"/>
                  <a:ext cx="1459662" cy="8128"/>
                </a:xfrm>
                <a:custGeom>
                  <a:avLst/>
                  <a:gdLst>
                    <a:gd name="connsiteX0" fmla="*/ -1329 w 1459662"/>
                    <a:gd name="connsiteY0" fmla="*/ 1686 h 8128"/>
                    <a:gd name="connsiteX1" fmla="*/ 1458334 w 1459662"/>
                    <a:gd name="connsiteY1" fmla="*/ 1686 h 8128"/>
                    <a:gd name="connsiteX2" fmla="*/ 1458334 w 1459662"/>
                    <a:gd name="connsiteY2" fmla="*/ 9815 h 8128"/>
                    <a:gd name="connsiteX3" fmla="*/ -1329 w 1459662"/>
                    <a:gd name="connsiteY3" fmla="*/ 9815 h 8128"/>
                  </a:gdLst>
                  <a:ahLst/>
                  <a:cxnLst>
                    <a:cxn ang="0">
                      <a:pos x="connsiteX0" y="connsiteY0"/>
                    </a:cxn>
                    <a:cxn ang="0">
                      <a:pos x="connsiteX1" y="connsiteY1"/>
                    </a:cxn>
                    <a:cxn ang="0">
                      <a:pos x="connsiteX2" y="connsiteY2"/>
                    </a:cxn>
                    <a:cxn ang="0">
                      <a:pos x="connsiteX3" y="connsiteY3"/>
                    </a:cxn>
                  </a:cxnLst>
                  <a:rect l="l" t="t" r="r" b="b"/>
                  <a:pathLst>
                    <a:path w="1459662" h="8128">
                      <a:moveTo>
                        <a:pt x="-1329" y="1686"/>
                      </a:moveTo>
                      <a:lnTo>
                        <a:pt x="1458334" y="1686"/>
                      </a:lnTo>
                      <a:lnTo>
                        <a:pt x="1458334" y="9815"/>
                      </a:lnTo>
                      <a:lnTo>
                        <a:pt x="-1329" y="9815"/>
                      </a:lnTo>
                      <a:close/>
                    </a:path>
                  </a:pathLst>
                </a:custGeom>
                <a:solidFill>
                  <a:srgbClr val="000000"/>
                </a:solidFill>
                <a:ln w="1428" cap="sq">
                  <a:noFill/>
                  <a:custDash>
                    <a:ds d="449183" sp="74864"/>
                  </a:custDash>
                  <a:miter/>
                </a:ln>
              </p:spPr>
              <p:txBody>
                <a:bodyPr rtlCol="0" anchor="ctr"/>
                <a:lstStyle/>
                <a:p>
                  <a:endParaRPr lang="en-DE"/>
                </a:p>
              </p:txBody>
            </p:sp>
            <p:sp>
              <p:nvSpPr>
                <p:cNvPr id="60" name="Freeform: Shape 59">
                  <a:extLst>
                    <a:ext uri="{FF2B5EF4-FFF2-40B4-BE49-F238E27FC236}">
                      <a16:creationId xmlns:a16="http://schemas.microsoft.com/office/drawing/2014/main" id="{B1FC4953-7C83-4103-8DA8-1E5C2D50C371}"/>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grpSp>
            <p:nvGrpSpPr>
              <p:cNvPr id="61" name="Graphic 8">
                <a:extLst>
                  <a:ext uri="{FF2B5EF4-FFF2-40B4-BE49-F238E27FC236}">
                    <a16:creationId xmlns:a16="http://schemas.microsoft.com/office/drawing/2014/main" id="{6A5CE346-A1FD-49B9-8CC6-613FDF10C262}"/>
                  </a:ext>
                </a:extLst>
              </p:cNvPr>
              <p:cNvGrpSpPr/>
              <p:nvPr/>
            </p:nvGrpSpPr>
            <p:grpSpPr>
              <a:xfrm>
                <a:off x="6290250" y="2351444"/>
                <a:ext cx="415793" cy="887821"/>
                <a:chOff x="6290250" y="2351444"/>
                <a:chExt cx="415793" cy="887821"/>
              </a:xfrm>
              <a:solidFill>
                <a:srgbClr val="000000"/>
              </a:solidFill>
            </p:grpSpPr>
            <p:sp>
              <p:nvSpPr>
                <p:cNvPr id="62" name="Freeform: Shape 61">
                  <a:extLst>
                    <a:ext uri="{FF2B5EF4-FFF2-40B4-BE49-F238E27FC236}">
                      <a16:creationId xmlns:a16="http://schemas.microsoft.com/office/drawing/2014/main" id="{69FDDFB3-A90D-4B6D-A3AF-243F71B5626A}"/>
                    </a:ext>
                  </a:extLst>
                </p:cNvPr>
                <p:cNvSpPr/>
                <p:nvPr/>
              </p:nvSpPr>
              <p:spPr>
                <a:xfrm>
                  <a:off x="6304520" y="2353742"/>
                  <a:ext cx="390032" cy="4907"/>
                </a:xfrm>
                <a:custGeom>
                  <a:avLst/>
                  <a:gdLst>
                    <a:gd name="connsiteX0" fmla="*/ -1291 w 390032"/>
                    <a:gd name="connsiteY0" fmla="*/ -956 h 4907"/>
                    <a:gd name="connsiteX1" fmla="*/ 388741 w 390032"/>
                    <a:gd name="connsiteY1" fmla="*/ -956 h 4907"/>
                    <a:gd name="connsiteX2" fmla="*/ 388741 w 390032"/>
                    <a:gd name="connsiteY2" fmla="*/ 3951 h 4907"/>
                    <a:gd name="connsiteX3" fmla="*/ -1291 w 390032"/>
                    <a:gd name="connsiteY3" fmla="*/ 3951 h 4907"/>
                  </a:gdLst>
                  <a:ahLst/>
                  <a:cxnLst>
                    <a:cxn ang="0">
                      <a:pos x="connsiteX0" y="connsiteY0"/>
                    </a:cxn>
                    <a:cxn ang="0">
                      <a:pos x="connsiteX1" y="connsiteY1"/>
                    </a:cxn>
                    <a:cxn ang="0">
                      <a:pos x="connsiteX2" y="connsiteY2"/>
                    </a:cxn>
                    <a:cxn ang="0">
                      <a:pos x="connsiteX3" y="connsiteY3"/>
                    </a:cxn>
                  </a:cxnLst>
                  <a:rect l="l" t="t" r="r" b="b"/>
                  <a:pathLst>
                    <a:path w="390032" h="4907">
                      <a:moveTo>
                        <a:pt x="-1291" y="-956"/>
                      </a:moveTo>
                      <a:lnTo>
                        <a:pt x="388741" y="-956"/>
                      </a:lnTo>
                      <a:lnTo>
                        <a:pt x="388741" y="3951"/>
                      </a:lnTo>
                      <a:lnTo>
                        <a:pt x="-1291" y="3951"/>
                      </a:lnTo>
                      <a:close/>
                    </a:path>
                  </a:pathLst>
                </a:custGeom>
                <a:solidFill>
                  <a:srgbClr val="000000"/>
                </a:solidFill>
                <a:ln w="1145" cap="sq">
                  <a:noFill/>
                  <a:custDash>
                    <a:ds d="449110" sp="74852"/>
                  </a:custDash>
                  <a:miter/>
                </a:ln>
              </p:spPr>
              <p:txBody>
                <a:bodyPr rtlCol="0" anchor="ctr"/>
                <a:lstStyle/>
                <a:p>
                  <a:endParaRPr lang="en-DE"/>
                </a:p>
              </p:txBody>
            </p:sp>
            <p:sp>
              <p:nvSpPr>
                <p:cNvPr id="63" name="Freeform: Shape 62">
                  <a:extLst>
                    <a:ext uri="{FF2B5EF4-FFF2-40B4-BE49-F238E27FC236}">
                      <a16:creationId xmlns:a16="http://schemas.microsoft.com/office/drawing/2014/main" id="{0ACBFBA1-64B2-4A77-BEBA-281FC40C0675}"/>
                    </a:ext>
                  </a:extLst>
                </p:cNvPr>
                <p:cNvSpPr/>
                <p:nvPr/>
              </p:nvSpPr>
              <p:spPr>
                <a:xfrm rot="5411201">
                  <a:off x="6248198" y="2791290"/>
                  <a:ext cx="881577" cy="8126"/>
                </a:xfrm>
                <a:custGeom>
                  <a:avLst/>
                  <a:gdLst>
                    <a:gd name="connsiteX0" fmla="*/ -1329 w 881577"/>
                    <a:gd name="connsiteY0" fmla="*/ 1611 h 8126"/>
                    <a:gd name="connsiteX1" fmla="*/ 880248 w 881577"/>
                    <a:gd name="connsiteY1" fmla="*/ 1611 h 8126"/>
                    <a:gd name="connsiteX2" fmla="*/ 880248 w 881577"/>
                    <a:gd name="connsiteY2" fmla="*/ 9737 h 8126"/>
                    <a:gd name="connsiteX3" fmla="*/ -1329 w 881577"/>
                    <a:gd name="connsiteY3" fmla="*/ 9737 h 8126"/>
                  </a:gdLst>
                  <a:ahLst/>
                  <a:cxnLst>
                    <a:cxn ang="0">
                      <a:pos x="connsiteX0" y="connsiteY0"/>
                    </a:cxn>
                    <a:cxn ang="0">
                      <a:pos x="connsiteX1" y="connsiteY1"/>
                    </a:cxn>
                    <a:cxn ang="0">
                      <a:pos x="connsiteX2" y="connsiteY2"/>
                    </a:cxn>
                    <a:cxn ang="0">
                      <a:pos x="connsiteX3" y="connsiteY3"/>
                    </a:cxn>
                  </a:cxnLst>
                  <a:rect l="l" t="t" r="r" b="b"/>
                  <a:pathLst>
                    <a:path w="881577" h="8126">
                      <a:moveTo>
                        <a:pt x="-1329" y="1611"/>
                      </a:moveTo>
                      <a:lnTo>
                        <a:pt x="880248" y="1611"/>
                      </a:lnTo>
                      <a:lnTo>
                        <a:pt x="880248" y="9737"/>
                      </a:lnTo>
                      <a:lnTo>
                        <a:pt x="-1329" y="9737"/>
                      </a:lnTo>
                      <a:close/>
                    </a:path>
                  </a:pathLst>
                </a:custGeom>
                <a:solidFill>
                  <a:srgbClr val="000000"/>
                </a:solidFill>
                <a:ln w="1145" cap="sq">
                  <a:noFill/>
                  <a:custDash>
                    <a:ds d="449183" sp="74864"/>
                  </a:custDash>
                  <a:miter/>
                </a:ln>
              </p:spPr>
              <p:txBody>
                <a:bodyPr rtlCol="0" anchor="ctr"/>
                <a:lstStyle/>
                <a:p>
                  <a:endParaRPr lang="en-DE"/>
                </a:p>
              </p:txBody>
            </p:sp>
            <p:sp>
              <p:nvSpPr>
                <p:cNvPr id="64" name="Freeform: Shape 63">
                  <a:extLst>
                    <a:ext uri="{FF2B5EF4-FFF2-40B4-BE49-F238E27FC236}">
                      <a16:creationId xmlns:a16="http://schemas.microsoft.com/office/drawing/2014/main" id="{CA52AAA4-7A51-409A-A4DD-AF459644C639}"/>
                    </a:ext>
                  </a:extLst>
                </p:cNvPr>
                <p:cNvSpPr/>
                <p:nvPr/>
              </p:nvSpPr>
              <p:spPr>
                <a:xfrm>
                  <a:off x="6301741" y="3232059"/>
                  <a:ext cx="390032" cy="4907"/>
                </a:xfrm>
                <a:custGeom>
                  <a:avLst/>
                  <a:gdLst>
                    <a:gd name="connsiteX0" fmla="*/ -1290 w 390032"/>
                    <a:gd name="connsiteY0" fmla="*/ -1926 h 4907"/>
                    <a:gd name="connsiteX1" fmla="*/ 388743 w 390032"/>
                    <a:gd name="connsiteY1" fmla="*/ -1926 h 4907"/>
                    <a:gd name="connsiteX2" fmla="*/ 388743 w 390032"/>
                    <a:gd name="connsiteY2" fmla="*/ 2982 h 4907"/>
                    <a:gd name="connsiteX3" fmla="*/ -1290 w 390032"/>
                    <a:gd name="connsiteY3" fmla="*/ 2982 h 4907"/>
                  </a:gdLst>
                  <a:ahLst/>
                  <a:cxnLst>
                    <a:cxn ang="0">
                      <a:pos x="connsiteX0" y="connsiteY0"/>
                    </a:cxn>
                    <a:cxn ang="0">
                      <a:pos x="connsiteX1" y="connsiteY1"/>
                    </a:cxn>
                    <a:cxn ang="0">
                      <a:pos x="connsiteX2" y="connsiteY2"/>
                    </a:cxn>
                    <a:cxn ang="0">
                      <a:pos x="connsiteX3" y="connsiteY3"/>
                    </a:cxn>
                  </a:cxnLst>
                  <a:rect l="l" t="t" r="r" b="b"/>
                  <a:pathLst>
                    <a:path w="390032" h="4907">
                      <a:moveTo>
                        <a:pt x="-1290" y="-1926"/>
                      </a:moveTo>
                      <a:lnTo>
                        <a:pt x="388743" y="-1926"/>
                      </a:lnTo>
                      <a:lnTo>
                        <a:pt x="388743" y="2982"/>
                      </a:lnTo>
                      <a:lnTo>
                        <a:pt x="-1290" y="2982"/>
                      </a:lnTo>
                      <a:close/>
                    </a:path>
                  </a:pathLst>
                </a:custGeom>
                <a:solidFill>
                  <a:srgbClr val="000000"/>
                </a:solidFill>
                <a:ln w="1145" cap="sq">
                  <a:noFill/>
                  <a:custDash>
                    <a:ds d="449110" sp="74852"/>
                  </a:custDash>
                  <a:miter/>
                </a:ln>
              </p:spPr>
              <p:txBody>
                <a:bodyPr rtlCol="0" anchor="ctr"/>
                <a:lstStyle/>
                <a:p>
                  <a:endParaRPr lang="en-DE"/>
                </a:p>
              </p:txBody>
            </p:sp>
          </p:grpSp>
          <p:sp>
            <p:nvSpPr>
              <p:cNvPr id="66" name="TextBox 65">
                <a:extLst>
                  <a:ext uri="{FF2B5EF4-FFF2-40B4-BE49-F238E27FC236}">
                    <a16:creationId xmlns:a16="http://schemas.microsoft.com/office/drawing/2014/main" id="{1122D792-590D-4DBB-8408-912FC12E4B9D}"/>
                  </a:ext>
                </a:extLst>
              </p:cNvPr>
              <p:cNvSpPr txBox="1"/>
              <p:nvPr/>
            </p:nvSpPr>
            <p:spPr>
              <a:xfrm>
                <a:off x="7104245" y="2709056"/>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sp>
            <p:nvSpPr>
              <p:cNvPr id="67" name="TextBox 66">
                <a:extLst>
                  <a:ext uri="{FF2B5EF4-FFF2-40B4-BE49-F238E27FC236}">
                    <a16:creationId xmlns:a16="http://schemas.microsoft.com/office/drawing/2014/main" id="{0648AC1A-42AB-4692-94D3-59A9F8548B76}"/>
                  </a:ext>
                </a:extLst>
              </p:cNvPr>
              <p:cNvSpPr txBox="1"/>
              <p:nvPr/>
            </p:nvSpPr>
            <p:spPr>
              <a:xfrm>
                <a:off x="6720684" y="3959768"/>
                <a:ext cx="1251431" cy="301999"/>
              </a:xfrm>
              <a:prstGeom prst="rect">
                <a:avLst/>
              </a:prstGeom>
              <a:noFill/>
            </p:spPr>
            <p:txBody>
              <a:bodyPr wrap="none" rtlCol="0">
                <a:spAutoFit/>
              </a:bodyPr>
              <a:lstStyle/>
              <a:p>
                <a:pPr algn="l"/>
                <a:r>
                  <a:rPr lang="en-DE" sz="1488" b="1" spc="0" baseline="0">
                    <a:solidFill>
                      <a:srgbClr val="000000"/>
                    </a:solidFill>
                    <a:latin typeface="Arial"/>
                    <a:cs typeface="Arial"/>
                    <a:sym typeface="Arial"/>
                    <a:rtl val="0"/>
                  </a:rPr>
                  <a:t>Infragranular</a:t>
                </a:r>
              </a:p>
            </p:txBody>
          </p:sp>
          <p:sp>
            <p:nvSpPr>
              <p:cNvPr id="68" name="TextBox 67">
                <a:extLst>
                  <a:ext uri="{FF2B5EF4-FFF2-40B4-BE49-F238E27FC236}">
                    <a16:creationId xmlns:a16="http://schemas.microsoft.com/office/drawing/2014/main" id="{E7FBBA04-B8B5-4848-B8C6-03D29A4C27AE}"/>
                  </a:ext>
                </a:extLst>
              </p:cNvPr>
              <p:cNvSpPr txBox="1"/>
              <p:nvPr/>
            </p:nvSpPr>
            <p:spPr>
              <a:xfrm>
                <a:off x="7005727" y="4196153"/>
                <a:ext cx="681346" cy="301999"/>
              </a:xfrm>
              <a:prstGeom prst="rect">
                <a:avLst/>
              </a:prstGeom>
              <a:noFill/>
            </p:spPr>
            <p:txBody>
              <a:bodyPr wrap="none" rtlCol="0">
                <a:spAutoFit/>
              </a:bodyPr>
              <a:lstStyle/>
              <a:p>
                <a:pPr algn="l"/>
                <a:r>
                  <a:rPr lang="en-DE" sz="1488" b="1" spc="0" baseline="0">
                    <a:solidFill>
                      <a:srgbClr val="262626"/>
                    </a:solidFill>
                    <a:latin typeface="Arial"/>
                    <a:cs typeface="Arial"/>
                    <a:sym typeface="Arial"/>
                    <a:rtl val="0"/>
                  </a:rPr>
                  <a:t>layers</a:t>
                </a:r>
              </a:p>
            </p:txBody>
          </p:sp>
          <p:grpSp>
            <p:nvGrpSpPr>
              <p:cNvPr id="69" name="Graphic 8">
                <a:extLst>
                  <a:ext uri="{FF2B5EF4-FFF2-40B4-BE49-F238E27FC236}">
                    <a16:creationId xmlns:a16="http://schemas.microsoft.com/office/drawing/2014/main" id="{EA18F4FF-32A8-4FAB-A381-DC56805E8E10}"/>
                  </a:ext>
                </a:extLst>
              </p:cNvPr>
              <p:cNvGrpSpPr/>
              <p:nvPr/>
            </p:nvGrpSpPr>
            <p:grpSpPr>
              <a:xfrm>
                <a:off x="6290250" y="3512214"/>
                <a:ext cx="415793" cy="1470007"/>
                <a:chOff x="6290250" y="3512214"/>
                <a:chExt cx="415793" cy="1470007"/>
              </a:xfrm>
              <a:solidFill>
                <a:srgbClr val="000000"/>
              </a:solidFill>
            </p:grpSpPr>
            <p:sp>
              <p:nvSpPr>
                <p:cNvPr id="70" name="Freeform: Shape 69">
                  <a:extLst>
                    <a:ext uri="{FF2B5EF4-FFF2-40B4-BE49-F238E27FC236}">
                      <a16:creationId xmlns:a16="http://schemas.microsoft.com/office/drawing/2014/main" id="{A2BCC497-F268-4A56-ACD6-F6951CDC122F}"/>
                    </a:ext>
                  </a:extLst>
                </p:cNvPr>
                <p:cNvSpPr/>
                <p:nvPr/>
              </p:nvSpPr>
              <p:spPr>
                <a:xfrm>
                  <a:off x="6304520" y="3516020"/>
                  <a:ext cx="390032" cy="8125"/>
                </a:xfrm>
                <a:custGeom>
                  <a:avLst/>
                  <a:gdLst>
                    <a:gd name="connsiteX0" fmla="*/ -1291 w 390032"/>
                    <a:gd name="connsiteY0" fmla="*/ -896 h 8125"/>
                    <a:gd name="connsiteX1" fmla="*/ 388741 w 390032"/>
                    <a:gd name="connsiteY1" fmla="*/ -896 h 8125"/>
                    <a:gd name="connsiteX2" fmla="*/ 388741 w 390032"/>
                    <a:gd name="connsiteY2" fmla="*/ 7230 h 8125"/>
                    <a:gd name="connsiteX3" fmla="*/ -1291 w 390032"/>
                    <a:gd name="connsiteY3" fmla="*/ 7230 h 8125"/>
                  </a:gdLst>
                  <a:ahLst/>
                  <a:cxnLst>
                    <a:cxn ang="0">
                      <a:pos x="connsiteX0" y="connsiteY0"/>
                    </a:cxn>
                    <a:cxn ang="0">
                      <a:pos x="connsiteX1" y="connsiteY1"/>
                    </a:cxn>
                    <a:cxn ang="0">
                      <a:pos x="connsiteX2" y="connsiteY2"/>
                    </a:cxn>
                    <a:cxn ang="0">
                      <a:pos x="connsiteX3" y="connsiteY3"/>
                    </a:cxn>
                  </a:cxnLst>
                  <a:rect l="l" t="t" r="r" b="b"/>
                  <a:pathLst>
                    <a:path w="390032" h="8125">
                      <a:moveTo>
                        <a:pt x="-1291" y="-896"/>
                      </a:moveTo>
                      <a:lnTo>
                        <a:pt x="388741" y="-896"/>
                      </a:lnTo>
                      <a:lnTo>
                        <a:pt x="388741" y="7230"/>
                      </a:lnTo>
                      <a:lnTo>
                        <a:pt x="-1291" y="7230"/>
                      </a:lnTo>
                      <a:close/>
                    </a:path>
                  </a:pathLst>
                </a:custGeom>
                <a:solidFill>
                  <a:srgbClr val="000000"/>
                </a:solidFill>
                <a:ln w="1428" cap="sq">
                  <a:noFill/>
                  <a:custDash>
                    <a:ds d="449110" sp="74852"/>
                  </a:custDash>
                  <a:miter/>
                </a:ln>
              </p:spPr>
              <p:txBody>
                <a:bodyPr rtlCol="0" anchor="ctr"/>
                <a:lstStyle/>
                <a:p>
                  <a:endParaRPr lang="en-DE"/>
                </a:p>
              </p:txBody>
            </p:sp>
            <p:sp>
              <p:nvSpPr>
                <p:cNvPr id="71" name="Freeform: Shape 70">
                  <a:extLst>
                    <a:ext uri="{FF2B5EF4-FFF2-40B4-BE49-F238E27FC236}">
                      <a16:creationId xmlns:a16="http://schemas.microsoft.com/office/drawing/2014/main" id="{2D42CBDE-C828-498E-9AE3-31CCCA2FAC3B}"/>
                    </a:ext>
                  </a:extLst>
                </p:cNvPr>
                <p:cNvSpPr/>
                <p:nvPr/>
              </p:nvSpPr>
              <p:spPr>
                <a:xfrm rot="5406870">
                  <a:off x="5969498" y="4255709"/>
                  <a:ext cx="1438979" cy="8137"/>
                </a:xfrm>
                <a:custGeom>
                  <a:avLst/>
                  <a:gdLst>
                    <a:gd name="connsiteX0" fmla="*/ -1338 w 1438979"/>
                    <a:gd name="connsiteY0" fmla="*/ 1687 h 8137"/>
                    <a:gd name="connsiteX1" fmla="*/ 1437641 w 1438979"/>
                    <a:gd name="connsiteY1" fmla="*/ 1687 h 8137"/>
                    <a:gd name="connsiteX2" fmla="*/ 1437641 w 1438979"/>
                    <a:gd name="connsiteY2" fmla="*/ 9825 h 8137"/>
                    <a:gd name="connsiteX3" fmla="*/ -1338 w 1438979"/>
                    <a:gd name="connsiteY3" fmla="*/ 9825 h 8137"/>
                  </a:gdLst>
                  <a:ahLst/>
                  <a:cxnLst>
                    <a:cxn ang="0">
                      <a:pos x="connsiteX0" y="connsiteY0"/>
                    </a:cxn>
                    <a:cxn ang="0">
                      <a:pos x="connsiteX1" y="connsiteY1"/>
                    </a:cxn>
                    <a:cxn ang="0">
                      <a:pos x="connsiteX2" y="connsiteY2"/>
                    </a:cxn>
                    <a:cxn ang="0">
                      <a:pos x="connsiteX3" y="connsiteY3"/>
                    </a:cxn>
                  </a:cxnLst>
                  <a:rect l="l" t="t" r="r" b="b"/>
                  <a:pathLst>
                    <a:path w="1438979" h="8137">
                      <a:moveTo>
                        <a:pt x="-1338" y="1687"/>
                      </a:moveTo>
                      <a:lnTo>
                        <a:pt x="1437641" y="1687"/>
                      </a:lnTo>
                      <a:lnTo>
                        <a:pt x="1437641" y="9825"/>
                      </a:lnTo>
                      <a:lnTo>
                        <a:pt x="-1338" y="9825"/>
                      </a:lnTo>
                      <a:close/>
                    </a:path>
                  </a:pathLst>
                </a:custGeom>
                <a:solidFill>
                  <a:srgbClr val="000000"/>
                </a:solidFill>
                <a:ln w="1418" cap="sq">
                  <a:noFill/>
                  <a:custDash>
                    <a:ds d="446241" sp="74374"/>
                  </a:custDash>
                  <a:miter/>
                </a:ln>
              </p:spPr>
              <p:txBody>
                <a:bodyPr rtlCol="0" anchor="ctr"/>
                <a:lstStyle/>
                <a:p>
                  <a:endParaRPr lang="en-DE"/>
                </a:p>
              </p:txBody>
            </p:sp>
            <p:sp>
              <p:nvSpPr>
                <p:cNvPr id="72" name="Freeform: Shape 71">
                  <a:extLst>
                    <a:ext uri="{FF2B5EF4-FFF2-40B4-BE49-F238E27FC236}">
                      <a16:creationId xmlns:a16="http://schemas.microsoft.com/office/drawing/2014/main" id="{1AB29110-8922-44A0-B388-D9E170FADF49}"/>
                    </a:ext>
                  </a:extLst>
                </p:cNvPr>
                <p:cNvSpPr/>
                <p:nvPr/>
              </p:nvSpPr>
              <p:spPr>
                <a:xfrm>
                  <a:off x="6301741" y="4970290"/>
                  <a:ext cx="390032" cy="8125"/>
                </a:xfrm>
                <a:custGeom>
                  <a:avLst/>
                  <a:gdLst>
                    <a:gd name="connsiteX0" fmla="*/ -1290 w 390032"/>
                    <a:gd name="connsiteY0" fmla="*/ -1835 h 8125"/>
                    <a:gd name="connsiteX1" fmla="*/ 388743 w 390032"/>
                    <a:gd name="connsiteY1" fmla="*/ -1835 h 8125"/>
                    <a:gd name="connsiteX2" fmla="*/ 388743 w 390032"/>
                    <a:gd name="connsiteY2" fmla="*/ 6291 h 8125"/>
                    <a:gd name="connsiteX3" fmla="*/ -1290 w 390032"/>
                    <a:gd name="connsiteY3" fmla="*/ 6291 h 8125"/>
                  </a:gdLst>
                  <a:ahLst/>
                  <a:cxnLst>
                    <a:cxn ang="0">
                      <a:pos x="connsiteX0" y="connsiteY0"/>
                    </a:cxn>
                    <a:cxn ang="0">
                      <a:pos x="connsiteX1" y="connsiteY1"/>
                    </a:cxn>
                    <a:cxn ang="0">
                      <a:pos x="connsiteX2" y="connsiteY2"/>
                    </a:cxn>
                    <a:cxn ang="0">
                      <a:pos x="connsiteX3" y="connsiteY3"/>
                    </a:cxn>
                  </a:cxnLst>
                  <a:rect l="l" t="t" r="r" b="b"/>
                  <a:pathLst>
                    <a:path w="390032" h="8125">
                      <a:moveTo>
                        <a:pt x="-1290" y="-1835"/>
                      </a:moveTo>
                      <a:lnTo>
                        <a:pt x="388743" y="-1835"/>
                      </a:lnTo>
                      <a:lnTo>
                        <a:pt x="388743" y="6291"/>
                      </a:lnTo>
                      <a:lnTo>
                        <a:pt x="-1290" y="6291"/>
                      </a:lnTo>
                      <a:close/>
                    </a:path>
                  </a:pathLst>
                </a:custGeom>
                <a:solidFill>
                  <a:srgbClr val="000000"/>
                </a:solidFill>
                <a:ln w="1428" cap="sq">
                  <a:noFill/>
                  <a:custDash>
                    <a:ds d="449110" sp="74852"/>
                  </a:custDash>
                  <a:miter/>
                </a:ln>
              </p:spPr>
              <p:txBody>
                <a:bodyPr rtlCol="0" anchor="ctr"/>
                <a:lstStyle/>
                <a:p>
                  <a:endParaRPr lang="en-DE"/>
                </a:p>
              </p:txBody>
            </p:sp>
          </p:grpSp>
          <p:sp>
            <p:nvSpPr>
              <p:cNvPr id="73" name="TextBox 72">
                <a:extLst>
                  <a:ext uri="{FF2B5EF4-FFF2-40B4-BE49-F238E27FC236}">
                    <a16:creationId xmlns:a16="http://schemas.microsoft.com/office/drawing/2014/main" id="{44696AF2-F657-48A2-A9A6-2F1117F00E0F}"/>
                  </a:ext>
                </a:extLst>
              </p:cNvPr>
              <p:cNvSpPr txBox="1"/>
              <p:nvPr/>
            </p:nvSpPr>
            <p:spPr>
              <a:xfrm rot="21566186">
                <a:off x="4237159" y="1544442"/>
                <a:ext cx="1764222" cy="326349"/>
              </a:xfrm>
              <a:prstGeom prst="rect">
                <a:avLst/>
              </a:prstGeom>
              <a:noFill/>
            </p:spPr>
            <p:txBody>
              <a:bodyPr wrap="none" rtlCol="0">
                <a:spAutoFit/>
              </a:bodyPr>
              <a:lstStyle/>
              <a:p>
                <a:pPr algn="l"/>
                <a:r>
                  <a:rPr lang="en-DE" sz="1658" b="1" spc="0" baseline="0" dirty="0">
                    <a:solidFill>
                      <a:srgbClr val="000000"/>
                    </a:solidFill>
                    <a:latin typeface="Arial"/>
                    <a:cs typeface="Arial"/>
                    <a:sym typeface="Arial"/>
                    <a:rtl val="0"/>
                  </a:rPr>
                  <a:t>Circuit Analysis</a:t>
                </a:r>
              </a:p>
            </p:txBody>
          </p:sp>
        </p:grpSp>
      </p:grpSp>
      <p:grpSp>
        <p:nvGrpSpPr>
          <p:cNvPr id="80" name="Group 79">
            <a:extLst>
              <a:ext uri="{FF2B5EF4-FFF2-40B4-BE49-F238E27FC236}">
                <a16:creationId xmlns:a16="http://schemas.microsoft.com/office/drawing/2014/main" id="{AE59CEB0-6F7E-4E8B-88E5-717882DD2123}"/>
              </a:ext>
            </a:extLst>
          </p:cNvPr>
          <p:cNvGrpSpPr/>
          <p:nvPr/>
        </p:nvGrpSpPr>
        <p:grpSpPr>
          <a:xfrm>
            <a:off x="6739265" y="2978285"/>
            <a:ext cx="5293851" cy="2528378"/>
            <a:chOff x="6612971" y="2381349"/>
            <a:chExt cx="5293851" cy="2528378"/>
          </a:xfrm>
        </p:grpSpPr>
        <p:pic>
          <p:nvPicPr>
            <p:cNvPr id="76" name="Picture 75">
              <a:extLst>
                <a:ext uri="{FF2B5EF4-FFF2-40B4-BE49-F238E27FC236}">
                  <a16:creationId xmlns:a16="http://schemas.microsoft.com/office/drawing/2014/main" id="{2FC07222-8CC0-44FF-81D7-790B7326EB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2409" y="2783121"/>
              <a:ext cx="2126606" cy="2126606"/>
            </a:xfrm>
            <a:prstGeom prst="rect">
              <a:avLst/>
            </a:prstGeom>
          </p:spPr>
        </p:pic>
        <p:sp>
          <p:nvSpPr>
            <p:cNvPr id="77" name="Freeform: Shape 76">
              <a:extLst>
                <a:ext uri="{FF2B5EF4-FFF2-40B4-BE49-F238E27FC236}">
                  <a16:creationId xmlns:a16="http://schemas.microsoft.com/office/drawing/2014/main" id="{9B42EE5C-3687-45FF-B04A-03AD019B9536}"/>
                </a:ext>
              </a:extLst>
            </p:cNvPr>
            <p:cNvSpPr/>
            <p:nvPr/>
          </p:nvSpPr>
          <p:spPr>
            <a:xfrm>
              <a:off x="7603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8" name="TextBox 77">
              <a:extLst>
                <a:ext uri="{FF2B5EF4-FFF2-40B4-BE49-F238E27FC236}">
                  <a16:creationId xmlns:a16="http://schemas.microsoft.com/office/drawing/2014/main" id="{056D0F7D-0C52-4744-BCE2-425BF9D1E99A}"/>
                </a:ext>
              </a:extLst>
            </p:cNvPr>
            <p:cNvSpPr txBox="1"/>
            <p:nvPr/>
          </p:nvSpPr>
          <p:spPr>
            <a:xfrm>
              <a:off x="6612971" y="2470473"/>
              <a:ext cx="1673600" cy="461665"/>
            </a:xfrm>
            <a:prstGeom prst="rect">
              <a:avLst/>
            </a:prstGeom>
            <a:noFill/>
          </p:spPr>
          <p:txBody>
            <a:bodyPr wrap="none" rtlCol="0">
              <a:spAutoFit/>
            </a:bodyPr>
            <a:lstStyle/>
            <a:p>
              <a:r>
                <a:rPr lang="en-US" sz="2400" dirty="0"/>
                <a:t>Exploitation</a:t>
              </a:r>
              <a:endParaRPr lang="en-DE" sz="24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10301446" y="2381349"/>
              <a:ext cx="1605376" cy="461665"/>
            </a:xfrm>
            <a:prstGeom prst="rect">
              <a:avLst/>
            </a:prstGeom>
            <a:noFill/>
          </p:spPr>
          <p:txBody>
            <a:bodyPr wrap="none" rtlCol="0">
              <a:spAutoFit/>
            </a:bodyPr>
            <a:lstStyle/>
            <a:p>
              <a:r>
                <a:rPr lang="en-US" sz="2400" dirty="0"/>
                <a:t>Exploration</a:t>
              </a:r>
              <a:endParaRPr lang="en-DE" sz="2400" dirty="0"/>
            </a:p>
          </p:txBody>
        </p:sp>
      </p:grpSp>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7056325" y="2918829"/>
            <a:ext cx="494990" cy="494990"/>
          </a:xfrm>
          <a:prstGeom prst="rect">
            <a:avLst/>
          </a:prstGeom>
        </p:spPr>
      </p:pic>
      <p:grpSp>
        <p:nvGrpSpPr>
          <p:cNvPr id="3" name="Group 2">
            <a:extLst>
              <a:ext uri="{FF2B5EF4-FFF2-40B4-BE49-F238E27FC236}">
                <a16:creationId xmlns:a16="http://schemas.microsoft.com/office/drawing/2014/main" id="{ED05C2AB-0410-F027-1E62-B637FAD96D88}"/>
              </a:ext>
            </a:extLst>
          </p:cNvPr>
          <p:cNvGrpSpPr/>
          <p:nvPr/>
        </p:nvGrpSpPr>
        <p:grpSpPr>
          <a:xfrm>
            <a:off x="7928959" y="112123"/>
            <a:ext cx="3184283" cy="2578957"/>
            <a:chOff x="5435390" y="3101211"/>
            <a:chExt cx="3184283" cy="2578957"/>
          </a:xfrm>
        </p:grpSpPr>
        <p:grpSp>
          <p:nvGrpSpPr>
            <p:cNvPr id="4" name="Group 3">
              <a:extLst>
                <a:ext uri="{FF2B5EF4-FFF2-40B4-BE49-F238E27FC236}">
                  <a16:creationId xmlns:a16="http://schemas.microsoft.com/office/drawing/2014/main" id="{45B7F381-E26B-582C-6790-F31025C448F8}"/>
                </a:ext>
              </a:extLst>
            </p:cNvPr>
            <p:cNvGrpSpPr/>
            <p:nvPr/>
          </p:nvGrpSpPr>
          <p:grpSpPr>
            <a:xfrm>
              <a:off x="5435390" y="3101211"/>
              <a:ext cx="2954517" cy="2578957"/>
              <a:chOff x="4353350" y="2788791"/>
              <a:chExt cx="2954517" cy="2578957"/>
            </a:xfrm>
          </p:grpSpPr>
          <p:sp>
            <p:nvSpPr>
              <p:cNvPr id="7" name="Arc 6">
                <a:extLst>
                  <a:ext uri="{FF2B5EF4-FFF2-40B4-BE49-F238E27FC236}">
                    <a16:creationId xmlns:a16="http://schemas.microsoft.com/office/drawing/2014/main" id="{B6CBE351-E1A3-3F6E-0E02-025B340406B3}"/>
                  </a:ext>
                </a:extLst>
              </p:cNvPr>
              <p:cNvSpPr/>
              <p:nvPr/>
            </p:nvSpPr>
            <p:spPr>
              <a:xfrm rot="6868495">
                <a:off x="4762480" y="2796921"/>
                <a:ext cx="1923368" cy="1907108"/>
              </a:xfrm>
              <a:prstGeom prst="arc">
                <a:avLst>
                  <a:gd name="adj1" fmla="val 15048195"/>
                  <a:gd name="adj2" fmla="val 21592067"/>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nvGrpSpPr>
              <p:cNvPr id="8" name="Group 7">
                <a:extLst>
                  <a:ext uri="{FF2B5EF4-FFF2-40B4-BE49-F238E27FC236}">
                    <a16:creationId xmlns:a16="http://schemas.microsoft.com/office/drawing/2014/main" id="{11894BF9-504C-AB3A-F547-726348B926DE}"/>
                  </a:ext>
                </a:extLst>
              </p:cNvPr>
              <p:cNvGrpSpPr>
                <a:grpSpLocks noChangeAspect="1"/>
              </p:cNvGrpSpPr>
              <p:nvPr/>
            </p:nvGrpSpPr>
            <p:grpSpPr>
              <a:xfrm>
                <a:off x="4353350" y="3639483"/>
                <a:ext cx="2954517" cy="1728265"/>
                <a:chOff x="4353350" y="3639483"/>
                <a:chExt cx="2954517" cy="1728265"/>
              </a:xfrm>
            </p:grpSpPr>
            <p:cxnSp>
              <p:nvCxnSpPr>
                <p:cNvPr id="9" name="Straight Arrow Connector 8">
                  <a:extLst>
                    <a:ext uri="{FF2B5EF4-FFF2-40B4-BE49-F238E27FC236}">
                      <a16:creationId xmlns:a16="http://schemas.microsoft.com/office/drawing/2014/main" id="{E240021F-217F-7ABE-170A-80FABCD20099}"/>
                    </a:ext>
                  </a:extLst>
                </p:cNvPr>
                <p:cNvCxnSpPr>
                  <a:cxnSpLocks/>
                </p:cNvCxnSpPr>
                <p:nvPr/>
              </p:nvCxnSpPr>
              <p:spPr>
                <a:xfrm>
                  <a:off x="5023757" y="4848381"/>
                  <a:ext cx="1938172"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Graphic 9">
                  <a:extLst>
                    <a:ext uri="{FF2B5EF4-FFF2-40B4-BE49-F238E27FC236}">
                      <a16:creationId xmlns:a16="http://schemas.microsoft.com/office/drawing/2014/main" id="{318A980C-A502-9F78-3D0B-3EF0CD485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5370" y="3639483"/>
                  <a:ext cx="654946" cy="654946"/>
                </a:xfrm>
                <a:prstGeom prst="rect">
                  <a:avLst/>
                </a:prstGeom>
              </p:spPr>
            </p:pic>
            <p:pic>
              <p:nvPicPr>
                <p:cNvPr id="11" name="Picture 10">
                  <a:extLst>
                    <a:ext uri="{FF2B5EF4-FFF2-40B4-BE49-F238E27FC236}">
                      <a16:creationId xmlns:a16="http://schemas.microsoft.com/office/drawing/2014/main" id="{37E68C60-1FAB-3650-1BBD-0979B27988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4799656" y="4848381"/>
                  <a:ext cx="494990" cy="494990"/>
                </a:xfrm>
                <a:prstGeom prst="rect">
                  <a:avLst/>
                </a:prstGeom>
              </p:spPr>
            </p:pic>
            <p:pic>
              <p:nvPicPr>
                <p:cNvPr id="12" name="Picture 11">
                  <a:extLst>
                    <a:ext uri="{FF2B5EF4-FFF2-40B4-BE49-F238E27FC236}">
                      <a16:creationId xmlns:a16="http://schemas.microsoft.com/office/drawing/2014/main" id="{779F8396-A3DE-7287-9C10-9709398DA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6645731" y="4872758"/>
                  <a:ext cx="494990" cy="494990"/>
                </a:xfrm>
                <a:prstGeom prst="rect">
                  <a:avLst/>
                </a:prstGeom>
              </p:spPr>
            </p:pic>
            <p:sp>
              <p:nvSpPr>
                <p:cNvPr id="13" name="TextBox 12">
                  <a:extLst>
                    <a:ext uri="{FF2B5EF4-FFF2-40B4-BE49-F238E27FC236}">
                      <a16:creationId xmlns:a16="http://schemas.microsoft.com/office/drawing/2014/main" id="{2A04C5BB-E55F-5D75-880A-6A8F21051259}"/>
                    </a:ext>
                  </a:extLst>
                </p:cNvPr>
                <p:cNvSpPr txBox="1"/>
                <p:nvPr/>
              </p:nvSpPr>
              <p:spPr>
                <a:xfrm>
                  <a:off x="4353350" y="4572248"/>
                  <a:ext cx="1059264" cy="307777"/>
                </a:xfrm>
                <a:prstGeom prst="rect">
                  <a:avLst/>
                </a:prstGeom>
                <a:noFill/>
              </p:spPr>
              <p:txBody>
                <a:bodyPr wrap="none" rtlCol="0">
                  <a:spAutoFit/>
                </a:bodyPr>
                <a:lstStyle/>
                <a:p>
                  <a:r>
                    <a:rPr lang="en-US" sz="1400" dirty="0"/>
                    <a:t>Exploitation</a:t>
                  </a:r>
                  <a:endParaRPr lang="en-DE" sz="1400" dirty="0"/>
                </a:p>
              </p:txBody>
            </p:sp>
            <p:sp>
              <p:nvSpPr>
                <p:cNvPr id="14" name="TextBox 13">
                  <a:extLst>
                    <a:ext uri="{FF2B5EF4-FFF2-40B4-BE49-F238E27FC236}">
                      <a16:creationId xmlns:a16="http://schemas.microsoft.com/office/drawing/2014/main" id="{6FD8C97C-289A-CA8D-E628-80C4E9CB2D7C}"/>
                    </a:ext>
                  </a:extLst>
                </p:cNvPr>
                <p:cNvSpPr txBox="1"/>
                <p:nvPr/>
              </p:nvSpPr>
              <p:spPr>
                <a:xfrm>
                  <a:off x="6290152" y="4552793"/>
                  <a:ext cx="1017715" cy="307777"/>
                </a:xfrm>
                <a:prstGeom prst="rect">
                  <a:avLst/>
                </a:prstGeom>
                <a:noFill/>
              </p:spPr>
              <p:txBody>
                <a:bodyPr wrap="none" rtlCol="0">
                  <a:spAutoFit/>
                </a:bodyPr>
                <a:lstStyle/>
                <a:p>
                  <a:r>
                    <a:rPr lang="en-US" sz="1400" dirty="0"/>
                    <a:t>Exploration</a:t>
                  </a:r>
                  <a:endParaRPr lang="en-DE" sz="1400" dirty="0"/>
                </a:p>
              </p:txBody>
            </p:sp>
          </p:grpSp>
        </p:grpSp>
        <p:sp>
          <p:nvSpPr>
            <p:cNvPr id="6" name="TextBox 5">
              <a:extLst>
                <a:ext uri="{FF2B5EF4-FFF2-40B4-BE49-F238E27FC236}">
                  <a16:creationId xmlns:a16="http://schemas.microsoft.com/office/drawing/2014/main" id="{6851E943-29E1-C87B-C073-62E6A7080DA3}"/>
                </a:ext>
              </a:extLst>
            </p:cNvPr>
            <p:cNvSpPr txBox="1"/>
            <p:nvPr/>
          </p:nvSpPr>
          <p:spPr>
            <a:xfrm>
              <a:off x="7330859" y="3874099"/>
              <a:ext cx="1288814" cy="307777"/>
            </a:xfrm>
            <a:prstGeom prst="rect">
              <a:avLst/>
            </a:prstGeom>
            <a:noFill/>
          </p:spPr>
          <p:txBody>
            <a:bodyPr wrap="none" rtlCol="0">
              <a:spAutoFit/>
            </a:bodyPr>
            <a:lstStyle/>
            <a:p>
              <a:r>
                <a:rPr lang="en-US" sz="1400" dirty="0"/>
                <a:t>Frontal Activity</a:t>
              </a:r>
              <a:endParaRPr lang="en-DE" sz="1400" dirty="0"/>
            </a:p>
          </p:txBody>
        </p:sp>
      </p:grpSp>
      <p:pic>
        <p:nvPicPr>
          <p:cNvPr id="15" name="Picture 14">
            <a:extLst>
              <a:ext uri="{FF2B5EF4-FFF2-40B4-BE49-F238E27FC236}">
                <a16:creationId xmlns:a16="http://schemas.microsoft.com/office/drawing/2014/main" id="{2C071699-AAAB-8E72-01CD-2991219ED319}"/>
              </a:ext>
            </a:extLst>
          </p:cNvPr>
          <p:cNvPicPr>
            <a:picLocks noChangeAspect="1"/>
          </p:cNvPicPr>
          <p:nvPr/>
        </p:nvPicPr>
        <p:blipFill>
          <a:blip r:embed="rId8"/>
          <a:stretch>
            <a:fillRect/>
          </a:stretch>
        </p:blipFill>
        <p:spPr>
          <a:xfrm>
            <a:off x="3479665" y="213248"/>
            <a:ext cx="3206774" cy="1816765"/>
          </a:xfrm>
          <a:prstGeom prst="rect">
            <a:avLst/>
          </a:prstGeom>
        </p:spPr>
      </p:pic>
      <p:pic>
        <p:nvPicPr>
          <p:cNvPr id="16" name="Picture 15">
            <a:extLst>
              <a:ext uri="{FF2B5EF4-FFF2-40B4-BE49-F238E27FC236}">
                <a16:creationId xmlns:a16="http://schemas.microsoft.com/office/drawing/2014/main" id="{7C99E590-E0C3-6617-4F90-81DCAACD1F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202" b="98450" l="9653" r="88803">
                        <a14:foregroundMark x1="20077" y1="7364" x2="20077" y2="7364"/>
                        <a14:foregroundMark x1="78378" y1="6589" x2="76834" y2="6589"/>
                        <a14:foregroundMark x1="28571" y1="95349" x2="66409" y2="94961"/>
                        <a14:foregroundMark x1="81467" y1="98450" x2="81467" y2="98450"/>
                      </a14:backgroundRemoval>
                    </a14:imgEffect>
                  </a14:imgLayer>
                </a14:imgProps>
              </a:ext>
            </a:extLst>
          </a:blip>
          <a:stretch>
            <a:fillRect/>
          </a:stretch>
        </p:blipFill>
        <p:spPr>
          <a:xfrm>
            <a:off x="5033563" y="4229937"/>
            <a:ext cx="1579001" cy="1572904"/>
          </a:xfrm>
          <a:prstGeom prst="rect">
            <a:avLst/>
          </a:prstGeom>
        </p:spPr>
      </p:pic>
    </p:spTree>
    <p:extLst>
      <p:ext uri="{BB962C8B-B14F-4D97-AF65-F5344CB8AC3E}">
        <p14:creationId xmlns:p14="http://schemas.microsoft.com/office/powerpoint/2010/main" val="40594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704B0-7659-4351-8B76-35FFC2D3DB9A}"/>
              </a:ext>
            </a:extLst>
          </p:cNvPr>
          <p:cNvSpPr>
            <a:spLocks noGrp="1"/>
          </p:cNvSpPr>
          <p:nvPr>
            <p:ph type="dt" sz="half" idx="10"/>
          </p:nvPr>
        </p:nvSpPr>
        <p:spPr/>
        <p:txBody>
          <a:bodyPr/>
          <a:lstStyle/>
          <a:p>
            <a:fld id="{2BF4F102-E8B6-420F-B2A7-F1DCEF03227D}" type="datetime8">
              <a:rPr lang="en-DE" smtClean="0"/>
              <a:t>2/17/24 10:07 AM</a:t>
            </a:fld>
            <a:endParaRPr lang="en-DE"/>
          </a:p>
        </p:txBody>
      </p:sp>
      <p:sp>
        <p:nvSpPr>
          <p:cNvPr id="5" name="Slide Number Placeholder 4">
            <a:extLst>
              <a:ext uri="{FF2B5EF4-FFF2-40B4-BE49-F238E27FC236}">
                <a16:creationId xmlns:a16="http://schemas.microsoft.com/office/drawing/2014/main" id="{B9B94C13-CB8A-4D20-9AA3-FA31A06F3EED}"/>
              </a:ext>
            </a:extLst>
          </p:cNvPr>
          <p:cNvSpPr>
            <a:spLocks noGrp="1"/>
          </p:cNvSpPr>
          <p:nvPr>
            <p:ph type="sldNum" sz="quarter" idx="12"/>
          </p:nvPr>
        </p:nvSpPr>
        <p:spPr>
          <a:xfrm>
            <a:off x="8610600" y="6296025"/>
            <a:ext cx="2743200" cy="365125"/>
          </a:xfrm>
        </p:spPr>
        <p:txBody>
          <a:bodyPr/>
          <a:lstStyle/>
          <a:p>
            <a:fld id="{8D002933-DA69-4593-A8BE-46BA8199777B}" type="slidenum">
              <a:rPr lang="en-DE" smtClean="0"/>
              <a:t>39</a:t>
            </a:fld>
            <a:endParaRPr lang="en-DE"/>
          </a:p>
        </p:txBody>
      </p:sp>
      <p:grpSp>
        <p:nvGrpSpPr>
          <p:cNvPr id="22" name="Group 21">
            <a:extLst>
              <a:ext uri="{FF2B5EF4-FFF2-40B4-BE49-F238E27FC236}">
                <a16:creationId xmlns:a16="http://schemas.microsoft.com/office/drawing/2014/main" id="{68C7A5DB-0432-4840-9E75-CD30FC91A9F7}"/>
              </a:ext>
            </a:extLst>
          </p:cNvPr>
          <p:cNvGrpSpPr/>
          <p:nvPr/>
        </p:nvGrpSpPr>
        <p:grpSpPr>
          <a:xfrm>
            <a:off x="5392392" y="2564019"/>
            <a:ext cx="5960231" cy="2006868"/>
            <a:chOff x="4801842" y="2725944"/>
            <a:chExt cx="5960231" cy="2006868"/>
          </a:xfrm>
        </p:grpSpPr>
        <p:sp>
          <p:nvSpPr>
            <p:cNvPr id="77" name="Freeform: Shape 76">
              <a:extLst>
                <a:ext uri="{FF2B5EF4-FFF2-40B4-BE49-F238E27FC236}">
                  <a16:creationId xmlns:a16="http://schemas.microsoft.com/office/drawing/2014/main" id="{9B42EE5C-3687-45FF-B04A-03AD019B9536}"/>
                </a:ext>
              </a:extLst>
            </p:cNvPr>
            <p:cNvSpPr/>
            <p:nvPr/>
          </p:nvSpPr>
          <p:spPr>
            <a:xfrm>
              <a:off x="6079471" y="2843014"/>
              <a:ext cx="3550304" cy="1889798"/>
            </a:xfrm>
            <a:custGeom>
              <a:avLst/>
              <a:gdLst>
                <a:gd name="connsiteX0" fmla="*/ 0 w 2819400"/>
                <a:gd name="connsiteY0" fmla="*/ 47625 h 1500744"/>
                <a:gd name="connsiteX1" fmla="*/ 133350 w 2819400"/>
                <a:gd name="connsiteY1" fmla="*/ 457200 h 1500744"/>
                <a:gd name="connsiteX2" fmla="*/ 409575 w 2819400"/>
                <a:gd name="connsiteY2" fmla="*/ 990600 h 1500744"/>
                <a:gd name="connsiteX3" fmla="*/ 952500 w 2819400"/>
                <a:gd name="connsiteY3" fmla="*/ 1419225 h 1500744"/>
                <a:gd name="connsiteX4" fmla="*/ 1809750 w 2819400"/>
                <a:gd name="connsiteY4" fmla="*/ 1476375 h 1500744"/>
                <a:gd name="connsiteX5" fmla="*/ 2352675 w 2819400"/>
                <a:gd name="connsiteY5" fmla="*/ 1133475 h 1500744"/>
                <a:gd name="connsiteX6" fmla="*/ 2695575 w 2819400"/>
                <a:gd name="connsiteY6" fmla="*/ 571500 h 1500744"/>
                <a:gd name="connsiteX7" fmla="*/ 2819400 w 2819400"/>
                <a:gd name="connsiteY7" fmla="*/ 0 h 15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9400" h="1500744">
                  <a:moveTo>
                    <a:pt x="0" y="47625"/>
                  </a:moveTo>
                  <a:cubicBezTo>
                    <a:pt x="32544" y="173831"/>
                    <a:pt x="65088" y="300038"/>
                    <a:pt x="133350" y="457200"/>
                  </a:cubicBezTo>
                  <a:cubicBezTo>
                    <a:pt x="201612" y="614362"/>
                    <a:pt x="273050" y="830263"/>
                    <a:pt x="409575" y="990600"/>
                  </a:cubicBezTo>
                  <a:cubicBezTo>
                    <a:pt x="546100" y="1150937"/>
                    <a:pt x="719138" y="1338263"/>
                    <a:pt x="952500" y="1419225"/>
                  </a:cubicBezTo>
                  <a:cubicBezTo>
                    <a:pt x="1185862" y="1500187"/>
                    <a:pt x="1576388" y="1524000"/>
                    <a:pt x="1809750" y="1476375"/>
                  </a:cubicBezTo>
                  <a:cubicBezTo>
                    <a:pt x="2043112" y="1428750"/>
                    <a:pt x="2205038" y="1284287"/>
                    <a:pt x="2352675" y="1133475"/>
                  </a:cubicBezTo>
                  <a:cubicBezTo>
                    <a:pt x="2500312" y="982663"/>
                    <a:pt x="2617788" y="760412"/>
                    <a:pt x="2695575" y="571500"/>
                  </a:cubicBezTo>
                  <a:cubicBezTo>
                    <a:pt x="2773362" y="382588"/>
                    <a:pt x="2786063" y="114300"/>
                    <a:pt x="2819400" y="0"/>
                  </a:cubicBezTo>
                </a:path>
              </a:pathLst>
            </a:custGeom>
            <a:noFill/>
            <a:ln w="381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TextBox 77">
              <a:extLst>
                <a:ext uri="{FF2B5EF4-FFF2-40B4-BE49-F238E27FC236}">
                  <a16:creationId xmlns:a16="http://schemas.microsoft.com/office/drawing/2014/main" id="{056D0F7D-0C52-4744-BCE2-425BF9D1E99A}"/>
                </a:ext>
              </a:extLst>
            </p:cNvPr>
            <p:cNvSpPr txBox="1"/>
            <p:nvPr/>
          </p:nvSpPr>
          <p:spPr>
            <a:xfrm>
              <a:off x="4801842" y="2725944"/>
              <a:ext cx="1177310" cy="338554"/>
            </a:xfrm>
            <a:prstGeom prst="rect">
              <a:avLst/>
            </a:prstGeom>
            <a:noFill/>
          </p:spPr>
          <p:txBody>
            <a:bodyPr wrap="none" rtlCol="0">
              <a:spAutoFit/>
            </a:bodyPr>
            <a:lstStyle/>
            <a:p>
              <a:r>
                <a:rPr lang="en-US" sz="1600" dirty="0"/>
                <a:t>Exploitation</a:t>
              </a:r>
              <a:endParaRPr lang="en-DE" sz="1600" dirty="0"/>
            </a:p>
          </p:txBody>
        </p:sp>
        <p:sp>
          <p:nvSpPr>
            <p:cNvPr id="79" name="TextBox 78">
              <a:extLst>
                <a:ext uri="{FF2B5EF4-FFF2-40B4-BE49-F238E27FC236}">
                  <a16:creationId xmlns:a16="http://schemas.microsoft.com/office/drawing/2014/main" id="{42304969-081B-4A7C-A5A8-233D7CAEBC3D}"/>
                </a:ext>
              </a:extLst>
            </p:cNvPr>
            <p:cNvSpPr txBox="1"/>
            <p:nvPr/>
          </p:nvSpPr>
          <p:spPr>
            <a:xfrm>
              <a:off x="9629775" y="2725944"/>
              <a:ext cx="1132298" cy="338554"/>
            </a:xfrm>
            <a:prstGeom prst="rect">
              <a:avLst/>
            </a:prstGeom>
            <a:noFill/>
          </p:spPr>
          <p:txBody>
            <a:bodyPr wrap="none" rtlCol="0">
              <a:spAutoFit/>
            </a:bodyPr>
            <a:lstStyle/>
            <a:p>
              <a:r>
                <a:rPr lang="en-US" sz="1600" dirty="0"/>
                <a:t>Exploration</a:t>
              </a:r>
              <a:endParaRPr lang="en-DE" sz="1600" dirty="0"/>
            </a:p>
          </p:txBody>
        </p:sp>
      </p:grpSp>
      <p:sp>
        <p:nvSpPr>
          <p:cNvPr id="100" name="TextBox 99">
            <a:extLst>
              <a:ext uri="{FF2B5EF4-FFF2-40B4-BE49-F238E27FC236}">
                <a16:creationId xmlns:a16="http://schemas.microsoft.com/office/drawing/2014/main" id="{A3480913-4F9E-4D7D-AC1F-7FF0A98E7197}"/>
              </a:ext>
            </a:extLst>
          </p:cNvPr>
          <p:cNvSpPr txBox="1"/>
          <p:nvPr/>
        </p:nvSpPr>
        <p:spPr>
          <a:xfrm>
            <a:off x="7187361" y="1420104"/>
            <a:ext cx="2635658" cy="369332"/>
          </a:xfrm>
          <a:prstGeom prst="rect">
            <a:avLst/>
          </a:prstGeom>
          <a:noFill/>
        </p:spPr>
        <p:txBody>
          <a:bodyPr wrap="none" rtlCol="0">
            <a:spAutoFit/>
          </a:bodyPr>
          <a:lstStyle/>
          <a:p>
            <a:r>
              <a:rPr lang="en-US" b="1" u="sng" dirty="0"/>
              <a:t>The curve of expectations</a:t>
            </a:r>
            <a:endParaRPr lang="en-DE" b="1" u="sng" dirty="0"/>
          </a:p>
        </p:txBody>
      </p:sp>
      <p:grpSp>
        <p:nvGrpSpPr>
          <p:cNvPr id="21" name="Group 20">
            <a:extLst>
              <a:ext uri="{FF2B5EF4-FFF2-40B4-BE49-F238E27FC236}">
                <a16:creationId xmlns:a16="http://schemas.microsoft.com/office/drawing/2014/main" id="{746E9FD7-6288-400F-B6AF-50BA32DD8E07}"/>
              </a:ext>
            </a:extLst>
          </p:cNvPr>
          <p:cNvGrpSpPr/>
          <p:nvPr/>
        </p:nvGrpSpPr>
        <p:grpSpPr>
          <a:xfrm>
            <a:off x="6581852" y="2022450"/>
            <a:ext cx="1005949" cy="1071170"/>
            <a:chOff x="5991302" y="2184375"/>
            <a:chExt cx="1005949" cy="1071170"/>
          </a:xfrm>
        </p:grpSpPr>
        <p:pic>
          <p:nvPicPr>
            <p:cNvPr id="87" name="Picture 86">
              <a:extLst>
                <a:ext uri="{FF2B5EF4-FFF2-40B4-BE49-F238E27FC236}">
                  <a16:creationId xmlns:a16="http://schemas.microsoft.com/office/drawing/2014/main" id="{32E44DDF-7CCD-49CE-B41A-4BF985D64F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a:off x="6184977" y="2534897"/>
              <a:ext cx="720648" cy="720648"/>
            </a:xfrm>
            <a:prstGeom prst="rect">
              <a:avLst/>
            </a:prstGeom>
          </p:spPr>
        </p:pic>
        <p:grpSp>
          <p:nvGrpSpPr>
            <p:cNvPr id="16" name="Group 15">
              <a:extLst>
                <a:ext uri="{FF2B5EF4-FFF2-40B4-BE49-F238E27FC236}">
                  <a16:creationId xmlns:a16="http://schemas.microsoft.com/office/drawing/2014/main" id="{CF503CA2-105F-4329-98E6-D82E53C401B7}"/>
                </a:ext>
              </a:extLst>
            </p:cNvPr>
            <p:cNvGrpSpPr/>
            <p:nvPr/>
          </p:nvGrpSpPr>
          <p:grpSpPr>
            <a:xfrm>
              <a:off x="5991302" y="2184375"/>
              <a:ext cx="1005949" cy="440773"/>
              <a:chOff x="5983965" y="2169252"/>
              <a:chExt cx="1005949" cy="440773"/>
            </a:xfrm>
          </p:grpSpPr>
          <p:sp>
            <p:nvSpPr>
              <p:cNvPr id="102" name="TextBox 101">
                <a:extLst>
                  <a:ext uri="{FF2B5EF4-FFF2-40B4-BE49-F238E27FC236}">
                    <a16:creationId xmlns:a16="http://schemas.microsoft.com/office/drawing/2014/main" id="{DA8E660D-1069-4C71-B581-0E1CCE3527E1}"/>
                  </a:ext>
                </a:extLst>
              </p:cNvPr>
              <p:cNvSpPr txBox="1"/>
              <p:nvPr/>
            </p:nvSpPr>
            <p:spPr>
              <a:xfrm>
                <a:off x="6051813" y="2250141"/>
                <a:ext cx="859531" cy="230832"/>
              </a:xfrm>
              <a:prstGeom prst="rect">
                <a:avLst/>
              </a:prstGeom>
              <a:noFill/>
            </p:spPr>
            <p:txBody>
              <a:bodyPr wrap="none" rtlCol="0">
                <a:spAutoFit/>
              </a:bodyPr>
              <a:lstStyle/>
              <a:p>
                <a:r>
                  <a:rPr lang="en-US" sz="900" dirty="0"/>
                  <a:t>Poke = reward</a:t>
                </a:r>
                <a:endParaRPr lang="en-DE" sz="1000" dirty="0"/>
              </a:p>
            </p:txBody>
          </p:sp>
          <p:sp>
            <p:nvSpPr>
              <p:cNvPr id="15" name="Thought Bubble: Cloud 14">
                <a:extLst>
                  <a:ext uri="{FF2B5EF4-FFF2-40B4-BE49-F238E27FC236}">
                    <a16:creationId xmlns:a16="http://schemas.microsoft.com/office/drawing/2014/main" id="{03F40DA0-F599-4CAF-83CC-A79059E06196}"/>
                  </a:ext>
                </a:extLst>
              </p:cNvPr>
              <p:cNvSpPr/>
              <p:nvPr/>
            </p:nvSpPr>
            <p:spPr>
              <a:xfrm>
                <a:off x="5983965" y="2169252"/>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grpSp>
        <p:nvGrpSpPr>
          <p:cNvPr id="20" name="Group 19">
            <a:extLst>
              <a:ext uri="{FF2B5EF4-FFF2-40B4-BE49-F238E27FC236}">
                <a16:creationId xmlns:a16="http://schemas.microsoft.com/office/drawing/2014/main" id="{3BB8F714-064E-4469-9D24-065E6B2DE311}"/>
              </a:ext>
            </a:extLst>
          </p:cNvPr>
          <p:cNvGrpSpPr/>
          <p:nvPr/>
        </p:nvGrpSpPr>
        <p:grpSpPr>
          <a:xfrm>
            <a:off x="9422775" y="1913629"/>
            <a:ext cx="1398674" cy="1179991"/>
            <a:chOff x="8832225" y="2075554"/>
            <a:chExt cx="1398674" cy="1179991"/>
          </a:xfrm>
        </p:grpSpPr>
        <p:pic>
          <p:nvPicPr>
            <p:cNvPr id="90" name="Picture 89">
              <a:extLst>
                <a:ext uri="{FF2B5EF4-FFF2-40B4-BE49-F238E27FC236}">
                  <a16:creationId xmlns:a16="http://schemas.microsoft.com/office/drawing/2014/main" id="{B9015821-445D-42F2-853E-1E0D9D6FE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41" l="9961" r="91016">
                          <a14:foregroundMark x1="47949" y1="20605" x2="47949" y2="20605"/>
                          <a14:foregroundMark x1="91016" y1="74902" x2="91016" y2="74902"/>
                        </a14:backgroundRemoval>
                      </a14:imgEffect>
                    </a14:imgLayer>
                  </a14:imgProps>
                </a:ext>
                <a:ext uri="{28A0092B-C50C-407E-A947-70E740481C1C}">
                  <a14:useLocalDpi xmlns:a14="http://schemas.microsoft.com/office/drawing/2010/main" val="0"/>
                </a:ext>
              </a:extLst>
            </a:blip>
            <a:stretch>
              <a:fillRect/>
            </a:stretch>
          </p:blipFill>
          <p:spPr>
            <a:xfrm flipH="1">
              <a:off x="8832225" y="2534897"/>
              <a:ext cx="720648" cy="720648"/>
            </a:xfrm>
            <a:prstGeom prst="rect">
              <a:avLst/>
            </a:prstGeom>
          </p:spPr>
        </p:pic>
        <p:grpSp>
          <p:nvGrpSpPr>
            <p:cNvPr id="103" name="Group 102">
              <a:extLst>
                <a:ext uri="{FF2B5EF4-FFF2-40B4-BE49-F238E27FC236}">
                  <a16:creationId xmlns:a16="http://schemas.microsoft.com/office/drawing/2014/main" id="{B8A615F3-6CF9-41B7-B1F0-068B5635F430}"/>
                </a:ext>
              </a:extLst>
            </p:cNvPr>
            <p:cNvGrpSpPr/>
            <p:nvPr/>
          </p:nvGrpSpPr>
          <p:grpSpPr>
            <a:xfrm>
              <a:off x="9192549" y="2075554"/>
              <a:ext cx="1038350" cy="534446"/>
              <a:chOff x="6400674" y="2251403"/>
              <a:chExt cx="1038350" cy="440773"/>
            </a:xfrm>
          </p:grpSpPr>
          <p:sp>
            <p:nvSpPr>
              <p:cNvPr id="104" name="TextBox 103">
                <a:extLst>
                  <a:ext uri="{FF2B5EF4-FFF2-40B4-BE49-F238E27FC236}">
                    <a16:creationId xmlns:a16="http://schemas.microsoft.com/office/drawing/2014/main" id="{3E62AB30-429B-4CE9-B4F1-95E306121AF6}"/>
                  </a:ext>
                </a:extLst>
              </p:cNvPr>
              <p:cNvSpPr txBox="1"/>
              <p:nvPr/>
            </p:nvSpPr>
            <p:spPr>
              <a:xfrm>
                <a:off x="6400674" y="2310500"/>
                <a:ext cx="1005949" cy="355365"/>
              </a:xfrm>
              <a:prstGeom prst="rect">
                <a:avLst/>
              </a:prstGeom>
              <a:noFill/>
            </p:spPr>
            <p:txBody>
              <a:bodyPr wrap="square" rtlCol="0">
                <a:spAutoFit/>
              </a:bodyPr>
              <a:lstStyle/>
              <a:p>
                <a:pPr algn="ctr"/>
                <a:r>
                  <a:rPr lang="en-US" sz="1100" dirty="0"/>
                  <a:t>Poke = no reward</a:t>
                </a:r>
                <a:endParaRPr lang="en-DE" sz="1200" dirty="0"/>
              </a:p>
            </p:txBody>
          </p:sp>
          <p:sp>
            <p:nvSpPr>
              <p:cNvPr id="105" name="Thought Bubble: Cloud 104">
                <a:extLst>
                  <a:ext uri="{FF2B5EF4-FFF2-40B4-BE49-F238E27FC236}">
                    <a16:creationId xmlns:a16="http://schemas.microsoft.com/office/drawing/2014/main" id="{517DD6D1-9163-471E-A983-0A36A9E5809D}"/>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9" name="Group 18">
            <a:extLst>
              <a:ext uri="{FF2B5EF4-FFF2-40B4-BE49-F238E27FC236}">
                <a16:creationId xmlns:a16="http://schemas.microsoft.com/office/drawing/2014/main" id="{64EDCD92-811D-49E5-985B-A7F43985A024}"/>
              </a:ext>
            </a:extLst>
          </p:cNvPr>
          <p:cNvGrpSpPr/>
          <p:nvPr/>
        </p:nvGrpSpPr>
        <p:grpSpPr>
          <a:xfrm>
            <a:off x="8029511" y="2856026"/>
            <a:ext cx="1316362" cy="1571217"/>
            <a:chOff x="7438961" y="3017951"/>
            <a:chExt cx="1316362" cy="1571217"/>
          </a:xfrm>
        </p:grpSpPr>
        <p:pic>
          <p:nvPicPr>
            <p:cNvPr id="18" name="Picture 17">
              <a:extLst>
                <a:ext uri="{FF2B5EF4-FFF2-40B4-BE49-F238E27FC236}">
                  <a16:creationId xmlns:a16="http://schemas.microsoft.com/office/drawing/2014/main" id="{FC8790A7-E43B-48A1-AA9C-06E352A373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5963" l="2893" r="91736">
                          <a14:foregroundMark x1="47521" y1="8230" x2="47521" y2="8230"/>
                          <a14:foregroundMark x1="45661" y1="4503" x2="45661" y2="4503"/>
                          <a14:foregroundMark x1="10950" y1="43168" x2="10950" y2="43168"/>
                          <a14:foregroundMark x1="65909" y1="92236" x2="65909" y2="92236"/>
                          <a14:foregroundMark x1="91736" y1="90994" x2="91736" y2="90994"/>
                          <a14:foregroundMark x1="63223" y1="12112" x2="63223" y2="12112"/>
                          <a14:foregroundMark x1="64669" y1="16615" x2="64669" y2="16615"/>
                          <a14:foregroundMark x1="67975" y1="12888" x2="67975" y2="12888"/>
                          <a14:foregroundMark x1="67975" y1="14596" x2="57645" y2="19565"/>
                          <a14:foregroundMark x1="60950" y1="8696" x2="69421" y2="11335"/>
                          <a14:foregroundMark x1="74380" y1="10404" x2="71488" y2="14130"/>
                          <a14:foregroundMark x1="75207" y1="9783" x2="73760" y2="14441"/>
                          <a14:foregroundMark x1="3099" y1="42391" x2="7025" y2="42857"/>
                          <a14:foregroundMark x1="3099" y1="45186" x2="3099" y2="45186"/>
                          <a14:foregroundMark x1="21074" y1="95497" x2="26446" y2="95807"/>
                          <a14:foregroundMark x1="63223" y1="95963" x2="70661" y2="954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566965" y="3663950"/>
              <a:ext cx="695350" cy="925218"/>
            </a:xfrm>
            <a:prstGeom prst="rect">
              <a:avLst/>
            </a:prstGeom>
          </p:spPr>
        </p:pic>
        <p:grpSp>
          <p:nvGrpSpPr>
            <p:cNvPr id="107" name="Group 106">
              <a:extLst>
                <a:ext uri="{FF2B5EF4-FFF2-40B4-BE49-F238E27FC236}">
                  <a16:creationId xmlns:a16="http://schemas.microsoft.com/office/drawing/2014/main" id="{EC870B51-4C3F-475F-A072-8292B1C8AD0A}"/>
                </a:ext>
              </a:extLst>
            </p:cNvPr>
            <p:cNvGrpSpPr/>
            <p:nvPr/>
          </p:nvGrpSpPr>
          <p:grpSpPr>
            <a:xfrm>
              <a:off x="7438961" y="3017951"/>
              <a:ext cx="1316362" cy="576784"/>
              <a:chOff x="6433075" y="2251403"/>
              <a:chExt cx="1005949" cy="440773"/>
            </a:xfrm>
          </p:grpSpPr>
          <p:sp>
            <p:nvSpPr>
              <p:cNvPr id="108" name="TextBox 107">
                <a:extLst>
                  <a:ext uri="{FF2B5EF4-FFF2-40B4-BE49-F238E27FC236}">
                    <a16:creationId xmlns:a16="http://schemas.microsoft.com/office/drawing/2014/main" id="{24B0622A-0F58-434F-A492-9B6F7046C2D6}"/>
                  </a:ext>
                </a:extLst>
              </p:cNvPr>
              <p:cNvSpPr txBox="1"/>
              <p:nvPr/>
            </p:nvSpPr>
            <p:spPr>
              <a:xfrm>
                <a:off x="6557350" y="2315741"/>
                <a:ext cx="821277" cy="329280"/>
              </a:xfrm>
              <a:prstGeom prst="rect">
                <a:avLst/>
              </a:prstGeom>
              <a:noFill/>
            </p:spPr>
            <p:txBody>
              <a:bodyPr wrap="square" rtlCol="0">
                <a:spAutoFit/>
              </a:bodyPr>
              <a:lstStyle/>
              <a:p>
                <a:pPr algn="ctr"/>
                <a:r>
                  <a:rPr lang="en-US" sz="1100" dirty="0"/>
                  <a:t>What should I expect?</a:t>
                </a:r>
                <a:endParaRPr lang="en-DE" sz="1200" dirty="0"/>
              </a:p>
            </p:txBody>
          </p:sp>
          <p:sp>
            <p:nvSpPr>
              <p:cNvPr id="109" name="Thought Bubble: Cloud 108">
                <a:extLst>
                  <a:ext uri="{FF2B5EF4-FFF2-40B4-BE49-F238E27FC236}">
                    <a16:creationId xmlns:a16="http://schemas.microsoft.com/office/drawing/2014/main" id="{B9AA7E23-A978-4B21-B246-7897A4E3FC49}"/>
                  </a:ext>
                </a:extLst>
              </p:cNvPr>
              <p:cNvSpPr/>
              <p:nvPr/>
            </p:nvSpPr>
            <p:spPr>
              <a:xfrm>
                <a:off x="6433075" y="2251403"/>
                <a:ext cx="1005949" cy="440773"/>
              </a:xfrm>
              <a:prstGeom prst="cloudCallout">
                <a:avLst/>
              </a:prstGeom>
              <a:noFill/>
              <a:ln>
                <a:solidFill>
                  <a:srgbClr val="C9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25" name="Group 24">
            <a:extLst>
              <a:ext uri="{FF2B5EF4-FFF2-40B4-BE49-F238E27FC236}">
                <a16:creationId xmlns:a16="http://schemas.microsoft.com/office/drawing/2014/main" id="{5876E56A-F82E-443A-AF37-7B42669F8BC0}"/>
              </a:ext>
            </a:extLst>
          </p:cNvPr>
          <p:cNvGrpSpPr/>
          <p:nvPr/>
        </p:nvGrpSpPr>
        <p:grpSpPr>
          <a:xfrm>
            <a:off x="4960735" y="4791075"/>
            <a:ext cx="6487301" cy="389466"/>
            <a:chOff x="4960735" y="4791075"/>
            <a:chExt cx="6487301" cy="389466"/>
          </a:xfrm>
        </p:grpSpPr>
        <p:cxnSp>
          <p:nvCxnSpPr>
            <p:cNvPr id="24" name="Straight Arrow Connector 23">
              <a:extLst>
                <a:ext uri="{FF2B5EF4-FFF2-40B4-BE49-F238E27FC236}">
                  <a16:creationId xmlns:a16="http://schemas.microsoft.com/office/drawing/2014/main" id="{4F143005-A45B-4DE9-9B0D-4BFBC998C261}"/>
                </a:ext>
              </a:extLst>
            </p:cNvPr>
            <p:cNvCxnSpPr/>
            <p:nvPr/>
          </p:nvCxnSpPr>
          <p:spPr>
            <a:xfrm>
              <a:off x="6419850" y="4791075"/>
              <a:ext cx="4369198" cy="0"/>
            </a:xfrm>
            <a:prstGeom prst="straightConnector1">
              <a:avLst/>
            </a:prstGeom>
            <a:noFill/>
            <a:ln w="381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0" name="TextBox 109">
              <a:extLst>
                <a:ext uri="{FF2B5EF4-FFF2-40B4-BE49-F238E27FC236}">
                  <a16:creationId xmlns:a16="http://schemas.microsoft.com/office/drawing/2014/main" id="{D203770B-09C0-4FE6-97E5-5B01D2489E80}"/>
                </a:ext>
              </a:extLst>
            </p:cNvPr>
            <p:cNvSpPr txBox="1"/>
            <p:nvPr/>
          </p:nvSpPr>
          <p:spPr>
            <a:xfrm>
              <a:off x="4960735" y="4803901"/>
              <a:ext cx="1814792" cy="338554"/>
            </a:xfrm>
            <a:prstGeom prst="rect">
              <a:avLst/>
            </a:prstGeom>
            <a:noFill/>
          </p:spPr>
          <p:txBody>
            <a:bodyPr wrap="none" rtlCol="0">
              <a:spAutoFit/>
            </a:bodyPr>
            <a:lstStyle/>
            <a:p>
              <a:r>
                <a:rPr lang="en-US" sz="1600" dirty="0"/>
                <a:t>Last rewarded poke</a:t>
              </a:r>
              <a:endParaRPr lang="en-DE" sz="1600" dirty="0"/>
            </a:p>
          </p:txBody>
        </p:sp>
        <p:sp>
          <p:nvSpPr>
            <p:cNvPr id="111" name="TextBox 110">
              <a:extLst>
                <a:ext uri="{FF2B5EF4-FFF2-40B4-BE49-F238E27FC236}">
                  <a16:creationId xmlns:a16="http://schemas.microsoft.com/office/drawing/2014/main" id="{038FCD4E-2AF5-4163-BFED-AC9A20B3CCBF}"/>
                </a:ext>
              </a:extLst>
            </p:cNvPr>
            <p:cNvSpPr txBox="1"/>
            <p:nvPr/>
          </p:nvSpPr>
          <p:spPr>
            <a:xfrm>
              <a:off x="10480399" y="4841987"/>
              <a:ext cx="967637" cy="338554"/>
            </a:xfrm>
            <a:prstGeom prst="rect">
              <a:avLst/>
            </a:prstGeom>
            <a:noFill/>
          </p:spPr>
          <p:txBody>
            <a:bodyPr wrap="none" rtlCol="0">
              <a:spAutoFit/>
            </a:bodyPr>
            <a:lstStyle/>
            <a:p>
              <a:r>
                <a:rPr lang="en-US" sz="1600" dirty="0"/>
                <a:t>Last poke</a:t>
              </a:r>
              <a:endParaRPr lang="en-DE" sz="1600" dirty="0"/>
            </a:p>
          </p:txBody>
        </p:sp>
      </p:grpSp>
      <p:pic>
        <p:nvPicPr>
          <p:cNvPr id="112" name="Picture 111">
            <a:extLst>
              <a:ext uri="{FF2B5EF4-FFF2-40B4-BE49-F238E27FC236}">
                <a16:creationId xmlns:a16="http://schemas.microsoft.com/office/drawing/2014/main" id="{2BEA95F5-1EDA-454A-990F-F735DEDA267A}"/>
              </a:ext>
            </a:extLst>
          </p:cNvPr>
          <p:cNvPicPr>
            <a:picLocks noChangeAspect="1"/>
          </p:cNvPicPr>
          <p:nvPr/>
        </p:nvPicPr>
        <p:blipFill>
          <a:blip r:embed="rId7"/>
          <a:stretch>
            <a:fillRect/>
          </a:stretch>
        </p:blipFill>
        <p:spPr>
          <a:xfrm>
            <a:off x="137031" y="628650"/>
            <a:ext cx="4727520" cy="2800350"/>
          </a:xfrm>
          <a:prstGeom prst="rect">
            <a:avLst/>
          </a:prstGeom>
        </p:spPr>
      </p:pic>
    </p:spTree>
    <p:extLst>
      <p:ext uri="{BB962C8B-B14F-4D97-AF65-F5344CB8AC3E}">
        <p14:creationId xmlns:p14="http://schemas.microsoft.com/office/powerpoint/2010/main" val="5942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2/17/24 10:07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4</a:t>
            </a:fld>
            <a:endParaRPr lang="en-DE"/>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7631541" y="4471646"/>
            <a:ext cx="1797766" cy="1340508"/>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251492" y="4458015"/>
            <a:ext cx="7544963" cy="1573631"/>
          </a:xfrm>
        </p:spPr>
        <p:txBody>
          <a:bodyPr>
            <a:normAutofit/>
          </a:bodyPr>
          <a:lstStyle/>
          <a:p>
            <a:pPr marL="0" indent="0">
              <a:buNone/>
            </a:pPr>
            <a:r>
              <a:rPr lang="en-US" sz="2000" u="sng" dirty="0"/>
              <a:t>Neural substrates for exploratory behaviour</a:t>
            </a:r>
          </a:p>
          <a:p>
            <a:r>
              <a:rPr lang="en-US" sz="2000" b="1" dirty="0"/>
              <a:t>Frontopolar cortex </a:t>
            </a:r>
            <a:r>
              <a:rPr lang="en-US" sz="2000" dirty="0"/>
              <a:t>in humans – Gambling studies (</a:t>
            </a:r>
            <a:r>
              <a:rPr lang="en-GB" sz="2000" b="0" i="0" u="none" strike="noStrike" baseline="0" dirty="0">
                <a:solidFill>
                  <a:srgbClr val="000000"/>
                </a:solidFill>
              </a:rPr>
              <a:t>Daw et al., 2006 ) </a:t>
            </a:r>
            <a:r>
              <a:rPr lang="da-DK" sz="2000" b="0" i="0" u="none" strike="noStrike" baseline="0" dirty="0">
                <a:solidFill>
                  <a:srgbClr val="000000"/>
                </a:solidFill>
              </a:rPr>
              <a:t>(Raja Beharelle et al., 2015) </a:t>
            </a:r>
            <a:endParaRPr lang="en-DE" sz="2000" dirty="0"/>
          </a:p>
          <a:p>
            <a:r>
              <a:rPr lang="en-US" sz="2000" b="1" dirty="0" err="1"/>
              <a:t>aPFC</a:t>
            </a:r>
            <a:r>
              <a:rPr lang="en-US" sz="20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5172233" y="5311378"/>
            <a:ext cx="1732766" cy="1301796"/>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pic>
        <p:nvPicPr>
          <p:cNvPr id="47" name="Picture 46" descr="Intro_gambling task.png">
            <a:extLst>
              <a:ext uri="{FF2B5EF4-FFF2-40B4-BE49-F238E27FC236}">
                <a16:creationId xmlns:a16="http://schemas.microsoft.com/office/drawing/2014/main" id="{D51774BA-65CF-4629-BBB9-D3DA22AE14DB}"/>
              </a:ext>
            </a:extLst>
          </p:cNvPr>
          <p:cNvPicPr>
            <a:picLocks noChangeAspect="1"/>
          </p:cNvPicPr>
          <p:nvPr/>
        </p:nvPicPr>
        <p:blipFill>
          <a:blip r:embed="rId11"/>
          <a:stretch>
            <a:fillRect/>
          </a:stretch>
        </p:blipFill>
        <p:spPr>
          <a:xfrm>
            <a:off x="9459443" y="4606510"/>
            <a:ext cx="2702420" cy="1180950"/>
          </a:xfrm>
          <a:prstGeom prst="rect">
            <a:avLst/>
          </a:prstGeom>
        </p:spPr>
      </p:pic>
    </p:spTree>
    <p:extLst>
      <p:ext uri="{BB962C8B-B14F-4D97-AF65-F5344CB8AC3E}">
        <p14:creationId xmlns:p14="http://schemas.microsoft.com/office/powerpoint/2010/main" val="611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P spid="42" grpId="0" uiExpand="1" build="p"/>
      <p:bldP spid="44" grpId="0"/>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5C96D-B993-F823-1E28-D7AD51F4F851}"/>
              </a:ext>
            </a:extLst>
          </p:cNvPr>
          <p:cNvSpPr>
            <a:spLocks noChangeAspect="1"/>
          </p:cNvSpPr>
          <p:nvPr/>
        </p:nvSpPr>
        <p:spPr>
          <a:xfrm>
            <a:off x="-1" y="0"/>
            <a:ext cx="12192001" cy="1123941"/>
          </a:xfrm>
          <a:prstGeom prst="rect">
            <a:avLst/>
          </a:prstGeom>
          <a:solidFill>
            <a:srgbClr val="1B37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AA33139-BC1D-6554-E702-8BCB0374FCE7}"/>
              </a:ext>
            </a:extLst>
          </p:cNvPr>
          <p:cNvSpPr txBox="1">
            <a:spLocks/>
          </p:cNvSpPr>
          <p:nvPr/>
        </p:nvSpPr>
        <p:spPr>
          <a:xfrm>
            <a:off x="123825" y="-10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CDC34"/>
                </a:solidFill>
                <a:latin typeface="Georgia" panose="02040502050405020303" pitchFamily="18" charset="0"/>
              </a:rPr>
              <a:t>Signal from motor cortex</a:t>
            </a:r>
            <a:endParaRPr lang="en-DE" dirty="0">
              <a:solidFill>
                <a:srgbClr val="FCDC34"/>
              </a:solidFill>
              <a:latin typeface="Georgia" panose="02040502050405020303" pitchFamily="18" charset="0"/>
            </a:endParaRPr>
          </a:p>
        </p:txBody>
      </p:sp>
      <p:pic>
        <p:nvPicPr>
          <p:cNvPr id="13" name="Picture 12">
            <a:extLst>
              <a:ext uri="{FF2B5EF4-FFF2-40B4-BE49-F238E27FC236}">
                <a16:creationId xmlns:a16="http://schemas.microsoft.com/office/drawing/2014/main" id="{3C4C7889-1ED3-446C-A69C-80712E081DC4}"/>
              </a:ext>
            </a:extLst>
          </p:cNvPr>
          <p:cNvPicPr>
            <a:picLocks noChangeAspect="1"/>
          </p:cNvPicPr>
          <p:nvPr/>
        </p:nvPicPr>
        <p:blipFill>
          <a:blip r:embed="rId2"/>
          <a:stretch>
            <a:fillRect/>
          </a:stretch>
        </p:blipFill>
        <p:spPr>
          <a:xfrm>
            <a:off x="5950743" y="2000287"/>
            <a:ext cx="5319713" cy="4456873"/>
          </a:xfrm>
          <a:prstGeom prst="rect">
            <a:avLst/>
          </a:prstGeom>
        </p:spPr>
      </p:pic>
      <p:grpSp>
        <p:nvGrpSpPr>
          <p:cNvPr id="23" name="Group 22">
            <a:extLst>
              <a:ext uri="{FF2B5EF4-FFF2-40B4-BE49-F238E27FC236}">
                <a16:creationId xmlns:a16="http://schemas.microsoft.com/office/drawing/2014/main" id="{AA2E653E-6CDA-4E0C-A002-BB243EDB1C7D}"/>
              </a:ext>
            </a:extLst>
          </p:cNvPr>
          <p:cNvGrpSpPr/>
          <p:nvPr/>
        </p:nvGrpSpPr>
        <p:grpSpPr>
          <a:xfrm>
            <a:off x="557545" y="1543490"/>
            <a:ext cx="4666546" cy="4494121"/>
            <a:chOff x="457454" y="1170590"/>
            <a:chExt cx="4666546" cy="4494121"/>
          </a:xfrm>
        </p:grpSpPr>
        <p:sp>
          <p:nvSpPr>
            <p:cNvPr id="12" name="TextBox 11">
              <a:extLst>
                <a:ext uri="{FF2B5EF4-FFF2-40B4-BE49-F238E27FC236}">
                  <a16:creationId xmlns:a16="http://schemas.microsoft.com/office/drawing/2014/main" id="{EB3AD1F3-E77D-4BB9-BDE4-5E7866F26D3B}"/>
                </a:ext>
              </a:extLst>
            </p:cNvPr>
            <p:cNvSpPr txBox="1"/>
            <p:nvPr/>
          </p:nvSpPr>
          <p:spPr>
            <a:xfrm>
              <a:off x="987370" y="1170590"/>
              <a:ext cx="3473259" cy="369332"/>
            </a:xfrm>
            <a:prstGeom prst="rect">
              <a:avLst/>
            </a:prstGeom>
            <a:noFill/>
          </p:spPr>
          <p:txBody>
            <a:bodyPr wrap="none" rtlCol="0">
              <a:spAutoFit/>
            </a:bodyPr>
            <a:lstStyle/>
            <a:p>
              <a:r>
                <a:rPr lang="en-US" b="1" dirty="0"/>
                <a:t>(4mm from bregma, motor cortex)</a:t>
              </a:r>
              <a:endParaRPr lang="en-DE" dirty="0"/>
            </a:p>
          </p:txBody>
        </p:sp>
        <p:pic>
          <p:nvPicPr>
            <p:cNvPr id="15" name="Picture 14">
              <a:extLst>
                <a:ext uri="{FF2B5EF4-FFF2-40B4-BE49-F238E27FC236}">
                  <a16:creationId xmlns:a16="http://schemas.microsoft.com/office/drawing/2014/main" id="{B4E2E1DF-95A1-4F3F-882B-829AD7992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54" y="3864711"/>
              <a:ext cx="2400000" cy="1800000"/>
            </a:xfrm>
            <a:prstGeom prst="rect">
              <a:avLst/>
            </a:prstGeom>
          </p:spPr>
        </p:pic>
        <p:pic>
          <p:nvPicPr>
            <p:cNvPr id="17" name="Picture 16">
              <a:extLst>
                <a:ext uri="{FF2B5EF4-FFF2-40B4-BE49-F238E27FC236}">
                  <a16:creationId xmlns:a16="http://schemas.microsoft.com/office/drawing/2014/main" id="{643220A8-1109-4775-9185-F11D5659F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000" y="2041439"/>
              <a:ext cx="2400000" cy="1800000"/>
            </a:xfrm>
            <a:prstGeom prst="rect">
              <a:avLst/>
            </a:prstGeom>
          </p:spPr>
        </p:pic>
        <p:pic>
          <p:nvPicPr>
            <p:cNvPr id="19" name="Picture 18">
              <a:extLst>
                <a:ext uri="{FF2B5EF4-FFF2-40B4-BE49-F238E27FC236}">
                  <a16:creationId xmlns:a16="http://schemas.microsoft.com/office/drawing/2014/main" id="{024EB23F-0437-4889-8396-93F8E8A18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54" y="2018167"/>
              <a:ext cx="2400000" cy="1800000"/>
            </a:xfrm>
            <a:prstGeom prst="rect">
              <a:avLst/>
            </a:prstGeom>
          </p:spPr>
        </p:pic>
        <p:pic>
          <p:nvPicPr>
            <p:cNvPr id="21" name="Picture 20">
              <a:extLst>
                <a:ext uri="{FF2B5EF4-FFF2-40B4-BE49-F238E27FC236}">
                  <a16:creationId xmlns:a16="http://schemas.microsoft.com/office/drawing/2014/main" id="{56E0D4C2-D5BB-4CB6-9C2D-779485DD9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000" y="3841439"/>
              <a:ext cx="2400000" cy="1800000"/>
            </a:xfrm>
            <a:prstGeom prst="rect">
              <a:avLst/>
            </a:prstGeom>
          </p:spPr>
        </p:pic>
      </p:grpSp>
      <p:sp>
        <p:nvSpPr>
          <p:cNvPr id="22" name="TextBox 21">
            <a:extLst>
              <a:ext uri="{FF2B5EF4-FFF2-40B4-BE49-F238E27FC236}">
                <a16:creationId xmlns:a16="http://schemas.microsoft.com/office/drawing/2014/main" id="{914FA935-D6CF-461C-AC11-F6EFDECE3B45}"/>
              </a:ext>
            </a:extLst>
          </p:cNvPr>
          <p:cNvSpPr txBox="1"/>
          <p:nvPr/>
        </p:nvSpPr>
        <p:spPr>
          <a:xfrm>
            <a:off x="7625348" y="1523152"/>
            <a:ext cx="2413866" cy="369332"/>
          </a:xfrm>
          <a:prstGeom prst="rect">
            <a:avLst/>
          </a:prstGeom>
          <a:noFill/>
        </p:spPr>
        <p:txBody>
          <a:bodyPr wrap="none" rtlCol="0">
            <a:spAutoFit/>
          </a:bodyPr>
          <a:lstStyle/>
          <a:p>
            <a:r>
              <a:rPr lang="en-US" b="1" dirty="0"/>
              <a:t>(4.65mm from bregma)</a:t>
            </a:r>
            <a:endParaRPr lang="en-DE" dirty="0"/>
          </a:p>
        </p:txBody>
      </p:sp>
      <p:sp>
        <p:nvSpPr>
          <p:cNvPr id="2" name="Date Placeholder 1">
            <a:extLst>
              <a:ext uri="{FF2B5EF4-FFF2-40B4-BE49-F238E27FC236}">
                <a16:creationId xmlns:a16="http://schemas.microsoft.com/office/drawing/2014/main" id="{2219F75E-B616-44C9-8DE0-C2BC06AEC884}"/>
              </a:ext>
            </a:extLst>
          </p:cNvPr>
          <p:cNvSpPr>
            <a:spLocks noGrp="1"/>
          </p:cNvSpPr>
          <p:nvPr>
            <p:ph type="dt" sz="half" idx="10"/>
          </p:nvPr>
        </p:nvSpPr>
        <p:spPr/>
        <p:txBody>
          <a:bodyPr/>
          <a:lstStyle/>
          <a:p>
            <a:fld id="{53F50AE3-4A09-4E46-8CE1-7E0AEC8C4B13}" type="datetime8">
              <a:rPr lang="en-DE" smtClean="0"/>
              <a:t>2/17/24 10:07 AM</a:t>
            </a:fld>
            <a:endParaRPr lang="en-DE"/>
          </a:p>
        </p:txBody>
      </p:sp>
      <p:sp>
        <p:nvSpPr>
          <p:cNvPr id="5" name="Slide Number Placeholder 4">
            <a:extLst>
              <a:ext uri="{FF2B5EF4-FFF2-40B4-BE49-F238E27FC236}">
                <a16:creationId xmlns:a16="http://schemas.microsoft.com/office/drawing/2014/main" id="{80B6F132-D7A3-4DD9-8C18-2477DD32FAEB}"/>
              </a:ext>
            </a:extLst>
          </p:cNvPr>
          <p:cNvSpPr>
            <a:spLocks noGrp="1"/>
          </p:cNvSpPr>
          <p:nvPr>
            <p:ph type="sldNum" sz="quarter" idx="12"/>
          </p:nvPr>
        </p:nvSpPr>
        <p:spPr/>
        <p:txBody>
          <a:bodyPr/>
          <a:lstStyle/>
          <a:p>
            <a:fld id="{8D002933-DA69-4593-A8BE-46BA8199777B}" type="slidenum">
              <a:rPr lang="en-DE" smtClean="0"/>
              <a:t>40</a:t>
            </a:fld>
            <a:endParaRPr lang="en-DE"/>
          </a:p>
        </p:txBody>
      </p:sp>
    </p:spTree>
    <p:extLst>
      <p:ext uri="{BB962C8B-B14F-4D97-AF65-F5344CB8AC3E}">
        <p14:creationId xmlns:p14="http://schemas.microsoft.com/office/powerpoint/2010/main" val="2148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48B4-E998-824C-95A6-208351FC13C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EEE0008-D3BE-4865-93BC-876C0B3DC102}"/>
              </a:ext>
            </a:extLst>
          </p:cNvPr>
          <p:cNvSpPr/>
          <p:nvPr/>
        </p:nvSpPr>
        <p:spPr>
          <a:xfrm>
            <a:off x="-2" y="3630826"/>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DD6C671-F7A1-41C5-ABC1-670473BB9E50}"/>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A4029DA8-04F7-0FF3-9E00-D2A4D08EBBED}"/>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2B4D081-1CAE-437D-9C0C-85516FA779FD}"/>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0024551C-C562-694E-31A8-C838849BF729}"/>
              </a:ext>
            </a:extLst>
          </p:cNvPr>
          <p:cNvSpPr>
            <a:spLocks noGrp="1"/>
          </p:cNvSpPr>
          <p:nvPr>
            <p:ph type="dt" sz="half" idx="10"/>
          </p:nvPr>
        </p:nvSpPr>
        <p:spPr/>
        <p:txBody>
          <a:bodyPr/>
          <a:lstStyle/>
          <a:p>
            <a:fld id="{23F29084-84E4-4351-8025-EECC3E3A8478}" type="datetime8">
              <a:rPr lang="en-DE" smtClean="0"/>
              <a:t>2/17/24 10:07 AM</a:t>
            </a:fld>
            <a:endParaRPr lang="en-DE" dirty="0"/>
          </a:p>
        </p:txBody>
      </p:sp>
      <p:sp>
        <p:nvSpPr>
          <p:cNvPr id="31" name="Slide Number Placeholder 30">
            <a:extLst>
              <a:ext uri="{FF2B5EF4-FFF2-40B4-BE49-F238E27FC236}">
                <a16:creationId xmlns:a16="http://schemas.microsoft.com/office/drawing/2014/main" id="{953E1341-5149-0564-160B-34A59D12AFA4}"/>
              </a:ext>
            </a:extLst>
          </p:cNvPr>
          <p:cNvSpPr>
            <a:spLocks noGrp="1"/>
          </p:cNvSpPr>
          <p:nvPr>
            <p:ph type="sldNum" sz="quarter" idx="12"/>
          </p:nvPr>
        </p:nvSpPr>
        <p:spPr/>
        <p:txBody>
          <a:bodyPr/>
          <a:lstStyle/>
          <a:p>
            <a:fld id="{8D002933-DA69-4593-A8BE-46BA8199777B}" type="slidenum">
              <a:rPr lang="en-DE" smtClean="0"/>
              <a:t>5</a:t>
            </a:fld>
            <a:endParaRPr lang="en-DE" dirty="0"/>
          </a:p>
        </p:txBody>
      </p:sp>
      <p:sp>
        <p:nvSpPr>
          <p:cNvPr id="37" name="Title 1">
            <a:extLst>
              <a:ext uri="{FF2B5EF4-FFF2-40B4-BE49-F238E27FC236}">
                <a16:creationId xmlns:a16="http://schemas.microsoft.com/office/drawing/2014/main" id="{3178A5F4-CA89-48D3-42DB-61B0DBD1C34B}"/>
              </a:ext>
            </a:extLst>
          </p:cNvPr>
          <p:cNvSpPr txBox="1">
            <a:spLocks/>
          </p:cNvSpPr>
          <p:nvPr/>
        </p:nvSpPr>
        <p:spPr>
          <a:xfrm>
            <a:off x="-2" y="-161794"/>
            <a:ext cx="120586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Foraging behaviour and attentional resource allocation in the brain</a:t>
            </a:r>
            <a:endParaRPr lang="en-DE" sz="3150" dirty="0">
              <a:latin typeface="Georgia" panose="02040502050405020303" pitchFamily="18" charset="0"/>
            </a:endParaRPr>
          </a:p>
        </p:txBody>
      </p:sp>
      <p:sp>
        <p:nvSpPr>
          <p:cNvPr id="7" name="TextBox 6">
            <a:extLst>
              <a:ext uri="{FF2B5EF4-FFF2-40B4-BE49-F238E27FC236}">
                <a16:creationId xmlns:a16="http://schemas.microsoft.com/office/drawing/2014/main" id="{46FF829E-89C7-82BD-CC8E-25E5EEC48B96}"/>
              </a:ext>
            </a:extLst>
          </p:cNvPr>
          <p:cNvSpPr txBox="1"/>
          <p:nvPr/>
        </p:nvSpPr>
        <p:spPr>
          <a:xfrm>
            <a:off x="2673308" y="1663776"/>
            <a:ext cx="5358171" cy="369332"/>
          </a:xfrm>
          <a:prstGeom prst="rect">
            <a:avLst/>
          </a:prstGeom>
          <a:noFill/>
        </p:spPr>
        <p:txBody>
          <a:bodyPr wrap="square" rtlCol="0">
            <a:spAutoFit/>
          </a:bodyPr>
          <a:lstStyle/>
          <a:p>
            <a:r>
              <a:rPr lang="en-US" b="1" dirty="0"/>
              <a:t>Attentional resource allocation problem in the brain</a:t>
            </a:r>
            <a:endParaRPr lang="en-DE" b="1" dirty="0"/>
          </a:p>
        </p:txBody>
      </p:sp>
      <p:grpSp>
        <p:nvGrpSpPr>
          <p:cNvPr id="2" name="Group 1">
            <a:extLst>
              <a:ext uri="{FF2B5EF4-FFF2-40B4-BE49-F238E27FC236}">
                <a16:creationId xmlns:a16="http://schemas.microsoft.com/office/drawing/2014/main" id="{E09F9FC1-581B-4544-A4B4-AB89D9428CE2}"/>
              </a:ext>
            </a:extLst>
          </p:cNvPr>
          <p:cNvGrpSpPr/>
          <p:nvPr/>
        </p:nvGrpSpPr>
        <p:grpSpPr>
          <a:xfrm>
            <a:off x="288034" y="1222790"/>
            <a:ext cx="2232249" cy="1362685"/>
            <a:chOff x="874774" y="4455608"/>
            <a:chExt cx="2232249" cy="1362685"/>
          </a:xfrm>
        </p:grpSpPr>
        <p:pic>
          <p:nvPicPr>
            <p:cNvPr id="9" name="Picture 8">
              <a:extLst>
                <a:ext uri="{FF2B5EF4-FFF2-40B4-BE49-F238E27FC236}">
                  <a16:creationId xmlns:a16="http://schemas.microsoft.com/office/drawing/2014/main" id="{44D6D283-70A6-49EF-866E-F0E7F69D79F2}"/>
                </a:ext>
              </a:extLst>
            </p:cNvPr>
            <p:cNvPicPr>
              <a:picLocks noChangeAspect="1"/>
            </p:cNvPicPr>
            <p:nvPr/>
          </p:nvPicPr>
          <p:blipFill>
            <a:blip r:embed="rId3" cstate="print">
              <a:alphaModFix amt="68000"/>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74774" y="4455608"/>
              <a:ext cx="2232249" cy="1313086"/>
            </a:xfrm>
            <a:prstGeom prst="rect">
              <a:avLst/>
            </a:prstGeom>
          </p:spPr>
        </p:pic>
        <p:pic>
          <p:nvPicPr>
            <p:cNvPr id="10" name="Picture 9" descr="p_pets-gerbil_1618041c.jpg">
              <a:extLst>
                <a:ext uri="{FF2B5EF4-FFF2-40B4-BE49-F238E27FC236}">
                  <a16:creationId xmlns:a16="http://schemas.microsoft.com/office/drawing/2014/main" id="{AE40A526-003D-436A-BE35-4DB8EEAB008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234816" y="5247696"/>
              <a:ext cx="911372" cy="570597"/>
            </a:xfrm>
            <a:prstGeom prst="rect">
              <a:avLst/>
            </a:prstGeom>
          </p:spPr>
        </p:pic>
      </p:grpSp>
      <p:pic>
        <p:nvPicPr>
          <p:cNvPr id="11" name="Picture 10" descr="p_pets-gerbil_1618041c.jpg">
            <a:extLst>
              <a:ext uri="{FF2B5EF4-FFF2-40B4-BE49-F238E27FC236}">
                <a16:creationId xmlns:a16="http://schemas.microsoft.com/office/drawing/2014/main" id="{F542688D-AD15-489F-82E3-262DFCE115A4}"/>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flipH="1">
            <a:off x="1318268" y="2204521"/>
            <a:ext cx="608472" cy="380954"/>
          </a:xfrm>
          <a:prstGeom prst="rect">
            <a:avLst/>
          </a:prstGeom>
        </p:spPr>
      </p:pic>
      <p:pic>
        <p:nvPicPr>
          <p:cNvPr id="12" name="Picture 11" descr="p_pets-gerbil_1618041c.jpg">
            <a:extLst>
              <a:ext uri="{FF2B5EF4-FFF2-40B4-BE49-F238E27FC236}">
                <a16:creationId xmlns:a16="http://schemas.microsoft.com/office/drawing/2014/main" id="{966EF53C-1555-47E6-8B4B-0FBC59CB49CD}"/>
              </a:ext>
            </a:extLst>
          </p:cNvPr>
          <p:cNvPicPr>
            <a:picLocks noChangeAspect="1"/>
          </p:cNvPicPr>
          <p:nvPr/>
        </p:nvPicPr>
        <p:blipFill>
          <a:blip r:embed="rId5">
            <a:alphaModFix amt="75000"/>
            <a:extLst>
              <a:ext uri="{BEBA8EAE-BF5A-486C-A8C5-ECC9F3942E4B}">
                <a14:imgProps xmlns:a14="http://schemas.microsoft.com/office/drawing/2010/main">
                  <a14:imgLayer r:embed="rId6">
                    <a14:imgEffect>
                      <a14:backgroundRemoval t="6250" b="89931" l="10000" r="95870">
                        <a14:foregroundMark x1="16522" y1="7292" x2="16522" y2="7292"/>
                        <a14:foregroundMark x1="34565" y1="6944" x2="34565" y2="6944"/>
                        <a14:foregroundMark x1="91957" y1="65278" x2="91957" y2="65278"/>
                        <a14:foregroundMark x1="94565" y1="65278" x2="94565" y2="65278"/>
                        <a14:foregroundMark x1="95870" y1="65278" x2="95870" y2="65278"/>
                        <a14:foregroundMark x1="16304" y1="6250" x2="16304" y2="6250"/>
                        <a14:foregroundMark x1="15652" y1="6250" x2="15652" y2="6250"/>
                      </a14:backgroundRemoval>
                    </a14:imgEffect>
                    <a14:imgEffect>
                      <a14:sharpenSoften amount="50000"/>
                    </a14:imgEffect>
                    <a14:imgEffect>
                      <a14:saturation sat="300000"/>
                    </a14:imgEffect>
                  </a14:imgLayer>
                </a14:imgProps>
              </a:ext>
            </a:extLst>
          </a:blip>
          <a:stretch>
            <a:fillRect/>
          </a:stretch>
        </p:blipFill>
        <p:spPr>
          <a:xfrm>
            <a:off x="1548671" y="1872485"/>
            <a:ext cx="454870" cy="284786"/>
          </a:xfrm>
          <a:prstGeom prst="rect">
            <a:avLst/>
          </a:prstGeom>
        </p:spPr>
      </p:pic>
      <p:grpSp>
        <p:nvGrpSpPr>
          <p:cNvPr id="6" name="Group 5">
            <a:extLst>
              <a:ext uri="{FF2B5EF4-FFF2-40B4-BE49-F238E27FC236}">
                <a16:creationId xmlns:a16="http://schemas.microsoft.com/office/drawing/2014/main" id="{F44BD740-2924-4E17-ACAF-8505F5241998}"/>
              </a:ext>
            </a:extLst>
          </p:cNvPr>
          <p:cNvGrpSpPr/>
          <p:nvPr/>
        </p:nvGrpSpPr>
        <p:grpSpPr>
          <a:xfrm>
            <a:off x="8570594" y="1234017"/>
            <a:ext cx="3333372" cy="2194983"/>
            <a:chOff x="8588392" y="952872"/>
            <a:chExt cx="3333372" cy="2194983"/>
          </a:xfrm>
        </p:grpSpPr>
        <p:grpSp>
          <p:nvGrpSpPr>
            <p:cNvPr id="5" name="Group 4">
              <a:extLst>
                <a:ext uri="{FF2B5EF4-FFF2-40B4-BE49-F238E27FC236}">
                  <a16:creationId xmlns:a16="http://schemas.microsoft.com/office/drawing/2014/main" id="{AA85517A-652F-40AE-B7E0-6464E3F7F912}"/>
                </a:ext>
              </a:extLst>
            </p:cNvPr>
            <p:cNvGrpSpPr/>
            <p:nvPr/>
          </p:nvGrpSpPr>
          <p:grpSpPr>
            <a:xfrm>
              <a:off x="8947484" y="1225740"/>
              <a:ext cx="2406316" cy="1878429"/>
              <a:chOff x="8947484" y="1225740"/>
              <a:chExt cx="2406316" cy="1878429"/>
            </a:xfrm>
          </p:grpSpPr>
          <p:grpSp>
            <p:nvGrpSpPr>
              <p:cNvPr id="15" name="Graphic 14">
                <a:extLst>
                  <a:ext uri="{FF2B5EF4-FFF2-40B4-BE49-F238E27FC236}">
                    <a16:creationId xmlns:a16="http://schemas.microsoft.com/office/drawing/2014/main" id="{DB7BC9DA-421B-4EC3-BA33-91AFE30D2B4B}"/>
                  </a:ext>
                </a:extLst>
              </p:cNvPr>
              <p:cNvGrpSpPr/>
              <p:nvPr/>
            </p:nvGrpSpPr>
            <p:grpSpPr>
              <a:xfrm>
                <a:off x="8947484" y="1854575"/>
                <a:ext cx="2406316" cy="1249594"/>
                <a:chOff x="3656353" y="1093169"/>
                <a:chExt cx="4615033" cy="2396577"/>
              </a:xfrm>
            </p:grpSpPr>
            <p:grpSp>
              <p:nvGrpSpPr>
                <p:cNvPr id="16" name="Graphic 14">
                  <a:extLst>
                    <a:ext uri="{FF2B5EF4-FFF2-40B4-BE49-F238E27FC236}">
                      <a16:creationId xmlns:a16="http://schemas.microsoft.com/office/drawing/2014/main" id="{E91ED406-2415-4AA7-9F18-F5A81F64E51F}"/>
                    </a:ext>
                  </a:extLst>
                </p:cNvPr>
                <p:cNvGrpSpPr/>
                <p:nvPr/>
              </p:nvGrpSpPr>
              <p:grpSpPr>
                <a:xfrm>
                  <a:off x="4022088" y="1093169"/>
                  <a:ext cx="3961387" cy="2396577"/>
                  <a:chOff x="4022088" y="1093169"/>
                  <a:chExt cx="3961387" cy="2396577"/>
                </a:xfrm>
                <a:solidFill>
                  <a:srgbClr val="000000"/>
                </a:solidFill>
              </p:grpSpPr>
              <p:sp>
                <p:nvSpPr>
                  <p:cNvPr id="29" name="Freeform: Shape 28">
                    <a:extLst>
                      <a:ext uri="{FF2B5EF4-FFF2-40B4-BE49-F238E27FC236}">
                        <a16:creationId xmlns:a16="http://schemas.microsoft.com/office/drawing/2014/main" id="{EDBFA372-A5C5-4BC5-846D-09F48521F0F1}"/>
                      </a:ext>
                    </a:extLst>
                  </p:cNvPr>
                  <p:cNvSpPr/>
                  <p:nvPr/>
                </p:nvSpPr>
                <p:spPr>
                  <a:xfrm>
                    <a:off x="5342700" y="1557437"/>
                    <a:ext cx="1316079" cy="1932309"/>
                  </a:xfrm>
                  <a:custGeom>
                    <a:avLst/>
                    <a:gdLst>
                      <a:gd name="connsiteX0" fmla="*/ 832 w 1316079"/>
                      <a:gd name="connsiteY0" fmla="*/ 1932270 h 1932309"/>
                      <a:gd name="connsiteX1" fmla="*/ 1316912 w 1316079"/>
                      <a:gd name="connsiteY1" fmla="*/ 1932270 h 1932309"/>
                      <a:gd name="connsiteX2" fmla="*/ 739978 w 1316079"/>
                      <a:gd name="connsiteY2" fmla="*/ 1675704 h 1932309"/>
                      <a:gd name="connsiteX3" fmla="*/ 743165 w 1316079"/>
                      <a:gd name="connsiteY3" fmla="*/ 1466033 h 1932309"/>
                      <a:gd name="connsiteX4" fmla="*/ 694777 w 1316079"/>
                      <a:gd name="connsiteY4" fmla="*/ -39 h 1932309"/>
                      <a:gd name="connsiteX5" fmla="*/ 628313 w 1316079"/>
                      <a:gd name="connsiteY5" fmla="*/ -39 h 1932309"/>
                      <a:gd name="connsiteX6" fmla="*/ 579925 w 1316079"/>
                      <a:gd name="connsiteY6" fmla="*/ 1466033 h 1932309"/>
                      <a:gd name="connsiteX7" fmla="*/ 580454 w 1316079"/>
                      <a:gd name="connsiteY7" fmla="*/ 1675704 h 1932309"/>
                      <a:gd name="connsiteX8" fmla="*/ 870 w 1316079"/>
                      <a:gd name="connsiteY8" fmla="*/ 1932270 h 1932309"/>
                      <a:gd name="connsiteX9" fmla="*/ 870 w 1316079"/>
                      <a:gd name="connsiteY9" fmla="*/ 1932270 h 19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079" h="1932309">
                        <a:moveTo>
                          <a:pt x="832" y="1932270"/>
                        </a:moveTo>
                        <a:lnTo>
                          <a:pt x="1316912" y="1932270"/>
                        </a:lnTo>
                        <a:cubicBezTo>
                          <a:pt x="1316912" y="1932270"/>
                          <a:pt x="866326" y="1848751"/>
                          <a:pt x="739978" y="1675704"/>
                        </a:cubicBezTo>
                        <a:cubicBezTo>
                          <a:pt x="698954" y="1619518"/>
                          <a:pt x="745473" y="1535896"/>
                          <a:pt x="743165" y="1466033"/>
                        </a:cubicBezTo>
                        <a:lnTo>
                          <a:pt x="694777" y="-39"/>
                        </a:lnTo>
                        <a:lnTo>
                          <a:pt x="628313" y="-39"/>
                        </a:lnTo>
                        <a:lnTo>
                          <a:pt x="579925" y="1466033"/>
                        </a:lnTo>
                        <a:cubicBezTo>
                          <a:pt x="577617" y="1535882"/>
                          <a:pt x="621947" y="1619730"/>
                          <a:pt x="580454" y="1675704"/>
                        </a:cubicBezTo>
                        <a:cubicBezTo>
                          <a:pt x="452401" y="1848463"/>
                          <a:pt x="870" y="1932270"/>
                          <a:pt x="870" y="1932270"/>
                        </a:cubicBezTo>
                        <a:lnTo>
                          <a:pt x="870" y="1932270"/>
                        </a:lnTo>
                        <a:close/>
                      </a:path>
                    </a:pathLst>
                  </a:custGeom>
                  <a:solidFill>
                    <a:srgbClr val="000000"/>
                  </a:solidFill>
                  <a:ln w="7578" cap="flat">
                    <a:solidFill>
                      <a:srgbClr val="000000"/>
                    </a:solidFill>
                    <a:prstDash val="solid"/>
                    <a:miter/>
                  </a:ln>
                </p:spPr>
                <p:txBody>
                  <a:bodyPr rtlCol="0" anchor="ctr"/>
                  <a:lstStyle/>
                  <a:p>
                    <a:endParaRPr lang="en-DE" dirty="0"/>
                  </a:p>
                </p:txBody>
              </p:sp>
              <p:sp>
                <p:nvSpPr>
                  <p:cNvPr id="25" name="Freeform: Shape 24">
                    <a:extLst>
                      <a:ext uri="{FF2B5EF4-FFF2-40B4-BE49-F238E27FC236}">
                        <a16:creationId xmlns:a16="http://schemas.microsoft.com/office/drawing/2014/main" id="{8772F26B-69CC-49F8-BE93-9222F2F63581}"/>
                      </a:ext>
                    </a:extLst>
                  </p:cNvPr>
                  <p:cNvSpPr/>
                  <p:nvPr/>
                </p:nvSpPr>
                <p:spPr>
                  <a:xfrm>
                    <a:off x="4400076" y="1093169"/>
                    <a:ext cx="3202443" cy="485337"/>
                  </a:xfrm>
                  <a:custGeom>
                    <a:avLst/>
                    <a:gdLst>
                      <a:gd name="connsiteX0" fmla="*/ 3183654 w 3202443"/>
                      <a:gd name="connsiteY0" fmla="*/ 485121 h 485337"/>
                      <a:gd name="connsiteX1" fmla="*/ 19186 w 3202443"/>
                      <a:gd name="connsiteY1" fmla="*/ 485121 h 485337"/>
                      <a:gd name="connsiteX2" fmla="*/ 424 w 3202443"/>
                      <a:gd name="connsiteY2" fmla="*/ 385756 h 485337"/>
                      <a:gd name="connsiteX3" fmla="*/ 10981 w 3202443"/>
                      <a:gd name="connsiteY3" fmla="*/ 369197 h 485337"/>
                      <a:gd name="connsiteX4" fmla="*/ 43813 w 3202443"/>
                      <a:gd name="connsiteY4" fmla="*/ 371111 h 485337"/>
                      <a:gd name="connsiteX5" fmla="*/ 1203485 w 3202443"/>
                      <a:gd name="connsiteY5" fmla="*/ 258377 h 485337"/>
                      <a:gd name="connsiteX6" fmla="*/ 1449719 w 3202443"/>
                      <a:gd name="connsiteY6" fmla="*/ 322063 h 485337"/>
                      <a:gd name="connsiteX7" fmla="*/ 1475515 w 3202443"/>
                      <a:gd name="connsiteY7" fmla="*/ 336078 h 485337"/>
                      <a:gd name="connsiteX8" fmla="*/ 1541179 w 3202443"/>
                      <a:gd name="connsiteY8" fmla="*/ 302959 h 485337"/>
                      <a:gd name="connsiteX9" fmla="*/ 1601409 w 3202443"/>
                      <a:gd name="connsiteY9" fmla="*/ -209 h 485337"/>
                      <a:gd name="connsiteX10" fmla="*/ 1661638 w 3202443"/>
                      <a:gd name="connsiteY10" fmla="*/ 302959 h 485337"/>
                      <a:gd name="connsiteX11" fmla="*/ 1727302 w 3202443"/>
                      <a:gd name="connsiteY11" fmla="*/ 336078 h 485337"/>
                      <a:gd name="connsiteX12" fmla="*/ 1753099 w 3202443"/>
                      <a:gd name="connsiteY12" fmla="*/ 322063 h 485337"/>
                      <a:gd name="connsiteX13" fmla="*/ 1999339 w 3202443"/>
                      <a:gd name="connsiteY13" fmla="*/ 258377 h 485337"/>
                      <a:gd name="connsiteX14" fmla="*/ 3159011 w 3202443"/>
                      <a:gd name="connsiteY14" fmla="*/ 371111 h 485337"/>
                      <a:gd name="connsiteX15" fmla="*/ 3191843 w 3202443"/>
                      <a:gd name="connsiteY15" fmla="*/ 369197 h 485337"/>
                      <a:gd name="connsiteX16" fmla="*/ 3202393 w 3202443"/>
                      <a:gd name="connsiteY16" fmla="*/ 385756 h 485337"/>
                      <a:gd name="connsiteX17" fmla="*/ 3183751 w 3202443"/>
                      <a:gd name="connsiteY17" fmla="*/ 485128 h 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2443" h="485337">
                        <a:moveTo>
                          <a:pt x="3183654" y="485121"/>
                        </a:moveTo>
                        <a:lnTo>
                          <a:pt x="19186" y="485121"/>
                        </a:lnTo>
                        <a:lnTo>
                          <a:pt x="424" y="385756"/>
                        </a:lnTo>
                        <a:cubicBezTo>
                          <a:pt x="-670" y="379950"/>
                          <a:pt x="1899" y="372330"/>
                          <a:pt x="10981" y="369197"/>
                        </a:cubicBezTo>
                        <a:cubicBezTo>
                          <a:pt x="20273" y="366000"/>
                          <a:pt x="32817" y="371441"/>
                          <a:pt x="43813" y="371111"/>
                        </a:cubicBezTo>
                        <a:cubicBezTo>
                          <a:pt x="437441" y="363971"/>
                          <a:pt x="805086" y="221946"/>
                          <a:pt x="1203485" y="258377"/>
                        </a:cubicBezTo>
                        <a:cubicBezTo>
                          <a:pt x="1298497" y="267066"/>
                          <a:pt x="1380391" y="285948"/>
                          <a:pt x="1449719" y="322063"/>
                        </a:cubicBezTo>
                        <a:cubicBezTo>
                          <a:pt x="1458288" y="326752"/>
                          <a:pt x="1475515" y="336078"/>
                          <a:pt x="1475515" y="336078"/>
                        </a:cubicBezTo>
                        <a:cubicBezTo>
                          <a:pt x="1511496" y="355620"/>
                          <a:pt x="1525582" y="328113"/>
                          <a:pt x="1541179" y="302959"/>
                        </a:cubicBezTo>
                        <a:cubicBezTo>
                          <a:pt x="1571696" y="248391"/>
                          <a:pt x="1594842" y="-209"/>
                          <a:pt x="1601409" y="-209"/>
                        </a:cubicBezTo>
                        <a:cubicBezTo>
                          <a:pt x="1607975" y="-209"/>
                          <a:pt x="1631121" y="248384"/>
                          <a:pt x="1661638" y="302959"/>
                        </a:cubicBezTo>
                        <a:cubicBezTo>
                          <a:pt x="1677242" y="328113"/>
                          <a:pt x="1691321" y="355620"/>
                          <a:pt x="1727302" y="336078"/>
                        </a:cubicBezTo>
                        <a:cubicBezTo>
                          <a:pt x="1727302" y="336078"/>
                          <a:pt x="1744530" y="326752"/>
                          <a:pt x="1753099" y="322063"/>
                        </a:cubicBezTo>
                        <a:cubicBezTo>
                          <a:pt x="1817936" y="282794"/>
                          <a:pt x="1906330" y="265015"/>
                          <a:pt x="1999339" y="258377"/>
                        </a:cubicBezTo>
                        <a:cubicBezTo>
                          <a:pt x="2392468" y="230319"/>
                          <a:pt x="2771645" y="341985"/>
                          <a:pt x="3159011" y="371111"/>
                        </a:cubicBezTo>
                        <a:cubicBezTo>
                          <a:pt x="3170000" y="371441"/>
                          <a:pt x="3182552" y="366000"/>
                          <a:pt x="3191843" y="369197"/>
                        </a:cubicBezTo>
                        <a:cubicBezTo>
                          <a:pt x="3200926" y="372330"/>
                          <a:pt x="3203495" y="379950"/>
                          <a:pt x="3202393" y="385756"/>
                        </a:cubicBezTo>
                        <a:lnTo>
                          <a:pt x="3183751" y="485128"/>
                        </a:lnTo>
                        <a:close/>
                      </a:path>
                    </a:pathLst>
                  </a:custGeom>
                  <a:solidFill>
                    <a:srgbClr val="000000"/>
                  </a:solidFill>
                  <a:ln w="9665" cap="flat">
                    <a:solidFill>
                      <a:srgbClr val="000000"/>
                    </a:solidFill>
                    <a:prstDash val="solid"/>
                    <a:miter/>
                  </a:ln>
                </p:spPr>
                <p:txBody>
                  <a:bodyPr rtlCol="0" anchor="ctr"/>
                  <a:lstStyle/>
                  <a:p>
                    <a:endParaRPr lang="en-DE"/>
                  </a:p>
                </p:txBody>
              </p:sp>
              <p:grpSp>
                <p:nvGrpSpPr>
                  <p:cNvPr id="26" name="Graphic 14">
                    <a:extLst>
                      <a:ext uri="{FF2B5EF4-FFF2-40B4-BE49-F238E27FC236}">
                        <a16:creationId xmlns:a16="http://schemas.microsoft.com/office/drawing/2014/main" id="{A21C9650-CFF6-4ACE-BC01-600ED82BB219}"/>
                      </a:ext>
                    </a:extLst>
                  </p:cNvPr>
                  <p:cNvGrpSpPr/>
                  <p:nvPr/>
                </p:nvGrpSpPr>
                <p:grpSpPr>
                  <a:xfrm>
                    <a:off x="4022088" y="1488809"/>
                    <a:ext cx="805043" cy="1173559"/>
                    <a:chOff x="4022088" y="1488809"/>
                    <a:chExt cx="805043" cy="1173559"/>
                  </a:xfrm>
                  <a:solidFill>
                    <a:srgbClr val="000000"/>
                  </a:solidFill>
                </p:grpSpPr>
                <p:sp>
                  <p:nvSpPr>
                    <p:cNvPr id="33" name="Freeform: Shape 32">
                      <a:extLst>
                        <a:ext uri="{FF2B5EF4-FFF2-40B4-BE49-F238E27FC236}">
                          <a16:creationId xmlns:a16="http://schemas.microsoft.com/office/drawing/2014/main" id="{376B026A-C765-4BD1-92F1-7168AF7DCE7F}"/>
                        </a:ext>
                      </a:extLst>
                    </p:cNvPr>
                    <p:cNvSpPr/>
                    <p:nvPr/>
                  </p:nvSpPr>
                  <p:spPr>
                    <a:xfrm>
                      <a:off x="4022088" y="1488809"/>
                      <a:ext cx="425123" cy="1164170"/>
                    </a:xfrm>
                    <a:custGeom>
                      <a:avLst/>
                      <a:gdLst>
                        <a:gd name="connsiteX0" fmla="*/ -94 w 425123"/>
                        <a:gd name="connsiteY0" fmla="*/ 1164031 h 1164170"/>
                        <a:gd name="connsiteX1" fmla="*/ 425030 w 425123"/>
                        <a:gd name="connsiteY1" fmla="*/ -140 h 1164170"/>
                      </a:gdLst>
                      <a:ahLst/>
                      <a:cxnLst>
                        <a:cxn ang="0">
                          <a:pos x="connsiteX0" y="connsiteY0"/>
                        </a:cxn>
                        <a:cxn ang="0">
                          <a:pos x="connsiteX1" y="connsiteY1"/>
                        </a:cxn>
                      </a:cxnLst>
                      <a:rect l="l" t="t" r="r" b="b"/>
                      <a:pathLst>
                        <a:path w="425123" h="1164170">
                          <a:moveTo>
                            <a:pt x="-94" y="1164031"/>
                          </a:moveTo>
                          <a:lnTo>
                            <a:pt x="425030" y="-140"/>
                          </a:lnTo>
                        </a:path>
                      </a:pathLst>
                    </a:custGeom>
                    <a:solidFill>
                      <a:srgbClr val="000000"/>
                    </a:solidFill>
                    <a:ln w="44779" cap="flat">
                      <a:solidFill>
                        <a:srgbClr val="000000"/>
                      </a:solidFill>
                      <a:prstDash val="solid"/>
                      <a:miter/>
                    </a:ln>
                  </p:spPr>
                  <p:txBody>
                    <a:bodyPr rtlCol="0" anchor="ctr"/>
                    <a:lstStyle/>
                    <a:p>
                      <a:endParaRPr lang="en-DE"/>
                    </a:p>
                  </p:txBody>
                </p:sp>
                <p:sp>
                  <p:nvSpPr>
                    <p:cNvPr id="34" name="Freeform: Shape 33">
                      <a:extLst>
                        <a:ext uri="{FF2B5EF4-FFF2-40B4-BE49-F238E27FC236}">
                          <a16:creationId xmlns:a16="http://schemas.microsoft.com/office/drawing/2014/main" id="{2370DCD0-C28B-4D9A-A894-39DFF92F62C8}"/>
                        </a:ext>
                      </a:extLst>
                    </p:cNvPr>
                    <p:cNvSpPr/>
                    <p:nvPr/>
                  </p:nvSpPr>
                  <p:spPr>
                    <a:xfrm>
                      <a:off x="4402008" y="1498198"/>
                      <a:ext cx="425123" cy="1164170"/>
                    </a:xfrm>
                    <a:custGeom>
                      <a:avLst/>
                      <a:gdLst>
                        <a:gd name="connsiteX0" fmla="*/ 425067 w 425123"/>
                        <a:gd name="connsiteY0" fmla="*/ 1164031 h 1164170"/>
                        <a:gd name="connsiteX1" fmla="*/ -57 w 425123"/>
                        <a:gd name="connsiteY1" fmla="*/ -139 h 1164170"/>
                      </a:gdLst>
                      <a:ahLst/>
                      <a:cxnLst>
                        <a:cxn ang="0">
                          <a:pos x="connsiteX0" y="connsiteY0"/>
                        </a:cxn>
                        <a:cxn ang="0">
                          <a:pos x="connsiteX1" y="connsiteY1"/>
                        </a:cxn>
                      </a:cxnLst>
                      <a:rect l="l" t="t" r="r" b="b"/>
                      <a:pathLst>
                        <a:path w="425123" h="1164170">
                          <a:moveTo>
                            <a:pt x="425067" y="1164031"/>
                          </a:moveTo>
                          <a:lnTo>
                            <a:pt x="-57" y="-139"/>
                          </a:lnTo>
                        </a:path>
                      </a:pathLst>
                    </a:custGeom>
                    <a:solidFill>
                      <a:srgbClr val="000000"/>
                    </a:solidFill>
                    <a:ln w="44779" cap="flat">
                      <a:solidFill>
                        <a:srgbClr val="000000"/>
                      </a:solidFill>
                      <a:prstDash val="solid"/>
                      <a:miter/>
                    </a:ln>
                  </p:spPr>
                  <p:txBody>
                    <a:bodyPr rtlCol="0" anchor="ctr"/>
                    <a:lstStyle/>
                    <a:p>
                      <a:endParaRPr lang="en-DE"/>
                    </a:p>
                  </p:txBody>
                </p:sp>
              </p:grpSp>
              <p:grpSp>
                <p:nvGrpSpPr>
                  <p:cNvPr id="27" name="Graphic 14">
                    <a:extLst>
                      <a:ext uri="{FF2B5EF4-FFF2-40B4-BE49-F238E27FC236}">
                        <a16:creationId xmlns:a16="http://schemas.microsoft.com/office/drawing/2014/main" id="{A9FED609-0F5B-4775-A68B-7BBE85583EFE}"/>
                      </a:ext>
                    </a:extLst>
                  </p:cNvPr>
                  <p:cNvGrpSpPr/>
                  <p:nvPr/>
                </p:nvGrpSpPr>
                <p:grpSpPr>
                  <a:xfrm>
                    <a:off x="7177861" y="1549546"/>
                    <a:ext cx="805614" cy="1120096"/>
                    <a:chOff x="7177861" y="1549546"/>
                    <a:chExt cx="805614" cy="1120096"/>
                  </a:xfrm>
                  <a:solidFill>
                    <a:srgbClr val="000000"/>
                  </a:solidFill>
                </p:grpSpPr>
                <p:sp>
                  <p:nvSpPr>
                    <p:cNvPr id="30" name="Freeform: Shape 29">
                      <a:extLst>
                        <a:ext uri="{FF2B5EF4-FFF2-40B4-BE49-F238E27FC236}">
                          <a16:creationId xmlns:a16="http://schemas.microsoft.com/office/drawing/2014/main" id="{9C58AC8F-298C-47F7-91F1-8AC86358DD94}"/>
                        </a:ext>
                      </a:extLst>
                    </p:cNvPr>
                    <p:cNvSpPr/>
                    <p:nvPr/>
                  </p:nvSpPr>
                  <p:spPr>
                    <a:xfrm>
                      <a:off x="7177861" y="1549546"/>
                      <a:ext cx="425424" cy="1111136"/>
                    </a:xfrm>
                    <a:custGeom>
                      <a:avLst/>
                      <a:gdLst>
                        <a:gd name="connsiteX0" fmla="*/ 638 w 425424"/>
                        <a:gd name="connsiteY0" fmla="*/ 1111004 h 1111136"/>
                        <a:gd name="connsiteX1" fmla="*/ 426062 w 425424"/>
                        <a:gd name="connsiteY1" fmla="*/ -132 h 1111136"/>
                      </a:gdLst>
                      <a:ahLst/>
                      <a:cxnLst>
                        <a:cxn ang="0">
                          <a:pos x="connsiteX0" y="connsiteY0"/>
                        </a:cxn>
                        <a:cxn ang="0">
                          <a:pos x="connsiteX1" y="connsiteY1"/>
                        </a:cxn>
                      </a:cxnLst>
                      <a:rect l="l" t="t" r="r" b="b"/>
                      <a:pathLst>
                        <a:path w="425424" h="1111136">
                          <a:moveTo>
                            <a:pt x="638" y="1111004"/>
                          </a:moveTo>
                          <a:lnTo>
                            <a:pt x="426062" y="-132"/>
                          </a:lnTo>
                        </a:path>
                      </a:pathLst>
                    </a:custGeom>
                    <a:solidFill>
                      <a:srgbClr val="000000"/>
                    </a:solidFill>
                    <a:ln w="43770" cap="flat">
                      <a:solidFill>
                        <a:srgbClr val="000000"/>
                      </a:solidFill>
                      <a:prstDash val="solid"/>
                      <a:miter/>
                    </a:ln>
                  </p:spPr>
                  <p:txBody>
                    <a:bodyPr rtlCol="0" anchor="ctr"/>
                    <a:lstStyle/>
                    <a:p>
                      <a:endParaRPr lang="en-DE"/>
                    </a:p>
                  </p:txBody>
                </p:sp>
                <p:sp>
                  <p:nvSpPr>
                    <p:cNvPr id="32" name="Freeform: Shape 31">
                      <a:extLst>
                        <a:ext uri="{FF2B5EF4-FFF2-40B4-BE49-F238E27FC236}">
                          <a16:creationId xmlns:a16="http://schemas.microsoft.com/office/drawing/2014/main" id="{480F31FA-D5F3-479F-84F5-08C781D7C8EC}"/>
                        </a:ext>
                      </a:extLst>
                    </p:cNvPr>
                    <p:cNvSpPr/>
                    <p:nvPr/>
                  </p:nvSpPr>
                  <p:spPr>
                    <a:xfrm>
                      <a:off x="7558051" y="1558507"/>
                      <a:ext cx="425424" cy="1111136"/>
                    </a:xfrm>
                    <a:custGeom>
                      <a:avLst/>
                      <a:gdLst>
                        <a:gd name="connsiteX0" fmla="*/ 426099 w 425424"/>
                        <a:gd name="connsiteY0" fmla="*/ 1111005 h 1111136"/>
                        <a:gd name="connsiteX1" fmla="*/ 675 w 425424"/>
                        <a:gd name="connsiteY1" fmla="*/ -131 h 1111136"/>
                      </a:gdLst>
                      <a:ahLst/>
                      <a:cxnLst>
                        <a:cxn ang="0">
                          <a:pos x="connsiteX0" y="connsiteY0"/>
                        </a:cxn>
                        <a:cxn ang="0">
                          <a:pos x="connsiteX1" y="connsiteY1"/>
                        </a:cxn>
                      </a:cxnLst>
                      <a:rect l="l" t="t" r="r" b="b"/>
                      <a:pathLst>
                        <a:path w="425424" h="1111136">
                          <a:moveTo>
                            <a:pt x="426099" y="1111005"/>
                          </a:moveTo>
                          <a:lnTo>
                            <a:pt x="675" y="-131"/>
                          </a:lnTo>
                        </a:path>
                      </a:pathLst>
                    </a:custGeom>
                    <a:solidFill>
                      <a:srgbClr val="000000"/>
                    </a:solidFill>
                    <a:ln w="43770" cap="flat">
                      <a:solidFill>
                        <a:srgbClr val="000000"/>
                      </a:solidFill>
                      <a:prstDash val="solid"/>
                      <a:miter/>
                    </a:ln>
                  </p:spPr>
                  <p:txBody>
                    <a:bodyPr rtlCol="0" anchor="ctr"/>
                    <a:lstStyle/>
                    <a:p>
                      <a:endParaRPr lang="en-DE" dirty="0"/>
                    </a:p>
                  </p:txBody>
                </p:sp>
              </p:grpSp>
            </p:grpSp>
            <p:grpSp>
              <p:nvGrpSpPr>
                <p:cNvPr id="17" name="Graphic 14">
                  <a:extLst>
                    <a:ext uri="{FF2B5EF4-FFF2-40B4-BE49-F238E27FC236}">
                      <a16:creationId xmlns:a16="http://schemas.microsoft.com/office/drawing/2014/main" id="{933D9ED3-41BA-4CF3-9758-E92D62DE1CEF}"/>
                    </a:ext>
                  </a:extLst>
                </p:cNvPr>
                <p:cNvGrpSpPr/>
                <p:nvPr/>
              </p:nvGrpSpPr>
              <p:grpSpPr>
                <a:xfrm>
                  <a:off x="3656353" y="2637482"/>
                  <a:ext cx="1377011" cy="429103"/>
                  <a:chOff x="3656353" y="2637482"/>
                  <a:chExt cx="1377011" cy="429103"/>
                </a:xfrm>
              </p:grpSpPr>
              <p:sp>
                <p:nvSpPr>
                  <p:cNvPr id="22" name="Freeform: Shape 21">
                    <a:extLst>
                      <a:ext uri="{FF2B5EF4-FFF2-40B4-BE49-F238E27FC236}">
                        <a16:creationId xmlns:a16="http://schemas.microsoft.com/office/drawing/2014/main" id="{02DE075C-A665-49BA-B733-A6BEC0E927E4}"/>
                      </a:ext>
                    </a:extLst>
                  </p:cNvPr>
                  <p:cNvSpPr/>
                  <p:nvPr/>
                </p:nvSpPr>
                <p:spPr>
                  <a:xfrm>
                    <a:off x="3658380" y="2899916"/>
                    <a:ext cx="1373477" cy="166669"/>
                  </a:xfrm>
                  <a:custGeom>
                    <a:avLst/>
                    <a:gdLst>
                      <a:gd name="connsiteX0" fmla="*/ -6122 w 1373477"/>
                      <a:gd name="connsiteY0" fmla="*/ -19320 h 166669"/>
                      <a:gd name="connsiteX1" fmla="*/ 1367355 w 1373477"/>
                      <a:gd name="connsiteY1" fmla="*/ -19320 h 166669"/>
                      <a:gd name="connsiteX2" fmla="*/ 938030 w 1373477"/>
                      <a:gd name="connsiteY2" fmla="*/ 128177 h 166669"/>
                      <a:gd name="connsiteX3" fmla="*/ 292541 w 1373477"/>
                      <a:gd name="connsiteY3" fmla="*/ 102096 h 166669"/>
                      <a:gd name="connsiteX4" fmla="*/ -6089 w 1373477"/>
                      <a:gd name="connsiteY4" fmla="*/ -19320 h 16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477" h="166669">
                        <a:moveTo>
                          <a:pt x="-6122" y="-19320"/>
                        </a:moveTo>
                        <a:lnTo>
                          <a:pt x="1367355" y="-19320"/>
                        </a:lnTo>
                        <a:cubicBezTo>
                          <a:pt x="1243514" y="41269"/>
                          <a:pt x="1110312" y="102971"/>
                          <a:pt x="938030" y="128177"/>
                        </a:cubicBezTo>
                        <a:cubicBezTo>
                          <a:pt x="726074" y="159108"/>
                          <a:pt x="489208" y="154138"/>
                          <a:pt x="292541" y="102096"/>
                        </a:cubicBezTo>
                        <a:cubicBezTo>
                          <a:pt x="178224" y="71882"/>
                          <a:pt x="63615" y="35981"/>
                          <a:pt x="-6089" y="-19320"/>
                        </a:cubicBezTo>
                        <a:close/>
                      </a:path>
                    </a:pathLst>
                  </a:custGeom>
                  <a:solidFill>
                    <a:srgbClr val="000000"/>
                  </a:solidFill>
                  <a:ln w="7833" cap="flat">
                    <a:solidFill>
                      <a:srgbClr val="000000"/>
                    </a:solidFill>
                    <a:prstDash val="solid"/>
                    <a:miter/>
                  </a:ln>
                </p:spPr>
                <p:txBody>
                  <a:bodyPr rtlCol="0" anchor="ctr"/>
                  <a:lstStyle/>
                  <a:p>
                    <a:endParaRPr lang="en-DE"/>
                  </a:p>
                </p:txBody>
              </p:sp>
              <p:sp>
                <p:nvSpPr>
                  <p:cNvPr id="23" name="Freeform: Shape 22">
                    <a:extLst>
                      <a:ext uri="{FF2B5EF4-FFF2-40B4-BE49-F238E27FC236}">
                        <a16:creationId xmlns:a16="http://schemas.microsoft.com/office/drawing/2014/main" id="{DDCB2932-AA4D-4EC6-A91A-80B6DA44EB13}"/>
                      </a:ext>
                    </a:extLst>
                  </p:cNvPr>
                  <p:cNvSpPr/>
                  <p:nvPr/>
                </p:nvSpPr>
                <p:spPr>
                  <a:xfrm>
                    <a:off x="3656353" y="2637482"/>
                    <a:ext cx="1377011" cy="265181"/>
                  </a:xfrm>
                  <a:custGeom>
                    <a:avLst/>
                    <a:gdLst>
                      <a:gd name="connsiteX0" fmla="*/ 53 w 1377011"/>
                      <a:gd name="connsiteY0" fmla="*/ -19098 h 265181"/>
                      <a:gd name="connsiteX1" fmla="*/ 1377065 w 1377011"/>
                      <a:gd name="connsiteY1" fmla="*/ -19098 h 265181"/>
                      <a:gd name="connsiteX2" fmla="*/ 1377065 w 1377011"/>
                      <a:gd name="connsiteY2" fmla="*/ 246083 h 265181"/>
                      <a:gd name="connsiteX3" fmla="*/ 53 w 1377011"/>
                      <a:gd name="connsiteY3" fmla="*/ 246083 h 265181"/>
                    </a:gdLst>
                    <a:ahLst/>
                    <a:cxnLst>
                      <a:cxn ang="0">
                        <a:pos x="connsiteX0" y="connsiteY0"/>
                      </a:cxn>
                      <a:cxn ang="0">
                        <a:pos x="connsiteX1" y="connsiteY1"/>
                      </a:cxn>
                      <a:cxn ang="0">
                        <a:pos x="connsiteX2" y="connsiteY2"/>
                      </a:cxn>
                      <a:cxn ang="0">
                        <a:pos x="connsiteX3" y="connsiteY3"/>
                      </a:cxn>
                    </a:cxnLst>
                    <a:rect l="l" t="t" r="r" b="b"/>
                    <a:pathLst>
                      <a:path w="1377011" h="265181">
                        <a:moveTo>
                          <a:pt x="53" y="-19098"/>
                        </a:moveTo>
                        <a:lnTo>
                          <a:pt x="1377065" y="-19098"/>
                        </a:lnTo>
                        <a:lnTo>
                          <a:pt x="1377065" y="246083"/>
                        </a:lnTo>
                        <a:lnTo>
                          <a:pt x="53" y="246083"/>
                        </a:lnTo>
                        <a:close/>
                      </a:path>
                    </a:pathLst>
                  </a:custGeom>
                  <a:solidFill>
                    <a:srgbClr val="000000"/>
                  </a:solidFill>
                  <a:ln w="948" cap="flat">
                    <a:solidFill>
                      <a:srgbClr val="000000"/>
                    </a:solidFill>
                    <a:prstDash val="solid"/>
                    <a:miter/>
                  </a:ln>
                </p:spPr>
                <p:txBody>
                  <a:bodyPr rtlCol="0" anchor="ctr"/>
                  <a:lstStyle/>
                  <a:p>
                    <a:endParaRPr lang="en-DE"/>
                  </a:p>
                </p:txBody>
              </p:sp>
            </p:grpSp>
            <p:grpSp>
              <p:nvGrpSpPr>
                <p:cNvPr id="18" name="Graphic 14">
                  <a:extLst>
                    <a:ext uri="{FF2B5EF4-FFF2-40B4-BE49-F238E27FC236}">
                      <a16:creationId xmlns:a16="http://schemas.microsoft.com/office/drawing/2014/main" id="{354939EC-9116-4D74-B362-80617BC660AF}"/>
                    </a:ext>
                  </a:extLst>
                </p:cNvPr>
                <p:cNvGrpSpPr/>
                <p:nvPr/>
              </p:nvGrpSpPr>
              <p:grpSpPr>
                <a:xfrm>
                  <a:off x="6830010" y="2627374"/>
                  <a:ext cx="1441376" cy="449168"/>
                  <a:chOff x="6830010" y="2627374"/>
                  <a:chExt cx="1441376" cy="449168"/>
                </a:xfrm>
              </p:grpSpPr>
              <p:sp>
                <p:nvSpPr>
                  <p:cNvPr id="19" name="Freeform: Shape 18">
                    <a:extLst>
                      <a:ext uri="{FF2B5EF4-FFF2-40B4-BE49-F238E27FC236}">
                        <a16:creationId xmlns:a16="http://schemas.microsoft.com/office/drawing/2014/main" id="{C54B3016-CCE6-442C-BED4-AAA57F0FA3EA}"/>
                      </a:ext>
                    </a:extLst>
                  </p:cNvPr>
                  <p:cNvSpPr/>
                  <p:nvPr/>
                </p:nvSpPr>
                <p:spPr>
                  <a:xfrm>
                    <a:off x="6830010" y="2627374"/>
                    <a:ext cx="1441376" cy="277576"/>
                  </a:xfrm>
                  <a:custGeom>
                    <a:avLst/>
                    <a:gdLst>
                      <a:gd name="connsiteX0" fmla="*/ -7297 w 1441376"/>
                      <a:gd name="connsiteY0" fmla="*/ -19143 h 277576"/>
                      <a:gd name="connsiteX1" fmla="*/ 1434080 w 1441376"/>
                      <a:gd name="connsiteY1" fmla="*/ -19143 h 277576"/>
                      <a:gd name="connsiteX2" fmla="*/ 1434080 w 1441376"/>
                      <a:gd name="connsiteY2" fmla="*/ 258434 h 277576"/>
                      <a:gd name="connsiteX3" fmla="*/ -7297 w 1441376"/>
                      <a:gd name="connsiteY3" fmla="*/ 258434 h 277576"/>
                    </a:gdLst>
                    <a:ahLst/>
                    <a:cxnLst>
                      <a:cxn ang="0">
                        <a:pos x="connsiteX0" y="connsiteY0"/>
                      </a:cxn>
                      <a:cxn ang="0">
                        <a:pos x="connsiteX1" y="connsiteY1"/>
                      </a:cxn>
                      <a:cxn ang="0">
                        <a:pos x="connsiteX2" y="connsiteY2"/>
                      </a:cxn>
                      <a:cxn ang="0">
                        <a:pos x="connsiteX3" y="connsiteY3"/>
                      </a:cxn>
                    </a:cxnLst>
                    <a:rect l="l" t="t" r="r" b="b"/>
                    <a:pathLst>
                      <a:path w="1441376" h="277576">
                        <a:moveTo>
                          <a:pt x="-7297" y="-19143"/>
                        </a:moveTo>
                        <a:lnTo>
                          <a:pt x="1434080" y="-19143"/>
                        </a:lnTo>
                        <a:lnTo>
                          <a:pt x="1434080" y="258434"/>
                        </a:lnTo>
                        <a:lnTo>
                          <a:pt x="-7297" y="258434"/>
                        </a:lnTo>
                        <a:close/>
                      </a:path>
                    </a:pathLst>
                  </a:custGeom>
                  <a:solidFill>
                    <a:srgbClr val="000000"/>
                  </a:solidFill>
                  <a:ln w="992" cap="flat">
                    <a:solidFill>
                      <a:srgbClr val="000000"/>
                    </a:solidFill>
                    <a:prstDash val="solid"/>
                    <a:miter/>
                  </a:ln>
                </p:spPr>
                <p:txBody>
                  <a:bodyPr rtlCol="0" anchor="ctr"/>
                  <a:lstStyle/>
                  <a:p>
                    <a:endParaRPr lang="en-DE"/>
                  </a:p>
                </p:txBody>
              </p:sp>
              <p:sp>
                <p:nvSpPr>
                  <p:cNvPr id="20" name="Freeform: Shape 19">
                    <a:extLst>
                      <a:ext uri="{FF2B5EF4-FFF2-40B4-BE49-F238E27FC236}">
                        <a16:creationId xmlns:a16="http://schemas.microsoft.com/office/drawing/2014/main" id="{F109165F-223B-4CC6-B845-2F431121D271}"/>
                      </a:ext>
                    </a:extLst>
                  </p:cNvPr>
                  <p:cNvSpPr/>
                  <p:nvPr/>
                </p:nvSpPr>
                <p:spPr>
                  <a:xfrm>
                    <a:off x="6832132" y="2902092"/>
                    <a:ext cx="1437681" cy="174450"/>
                  </a:xfrm>
                  <a:custGeom>
                    <a:avLst/>
                    <a:gdLst>
                      <a:gd name="connsiteX0" fmla="*/ -7297 w 1437681"/>
                      <a:gd name="connsiteY0" fmla="*/ -19652 h 174450"/>
                      <a:gd name="connsiteX1" fmla="*/ 1430384 w 1437681"/>
                      <a:gd name="connsiteY1" fmla="*/ -19652 h 174450"/>
                      <a:gd name="connsiteX2" fmla="*/ 980988 w 1437681"/>
                      <a:gd name="connsiteY2" fmla="*/ 134723 h 174450"/>
                      <a:gd name="connsiteX3" fmla="*/ 305325 w 1437681"/>
                      <a:gd name="connsiteY3" fmla="*/ 107450 h 174450"/>
                      <a:gd name="connsiteX4" fmla="*/ -7265 w 1437681"/>
                      <a:gd name="connsiteY4" fmla="*/ -19652 h 1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81" h="174450">
                        <a:moveTo>
                          <a:pt x="-7297" y="-19652"/>
                        </a:moveTo>
                        <a:lnTo>
                          <a:pt x="1430384" y="-19652"/>
                        </a:lnTo>
                        <a:cubicBezTo>
                          <a:pt x="1300750" y="43760"/>
                          <a:pt x="1161325" y="108364"/>
                          <a:pt x="980988" y="134723"/>
                        </a:cubicBezTo>
                        <a:cubicBezTo>
                          <a:pt x="759123" y="167124"/>
                          <a:pt x="511183" y="161877"/>
                          <a:pt x="305325" y="107450"/>
                        </a:cubicBezTo>
                        <a:cubicBezTo>
                          <a:pt x="185666" y="75764"/>
                          <a:pt x="65697" y="38234"/>
                          <a:pt x="-7265" y="-19652"/>
                        </a:cubicBezTo>
                        <a:close/>
                      </a:path>
                    </a:pathLst>
                  </a:custGeom>
                  <a:solidFill>
                    <a:srgbClr val="000000"/>
                  </a:solidFill>
                  <a:ln w="8200" cap="flat">
                    <a:solidFill>
                      <a:srgbClr val="000000"/>
                    </a:solidFill>
                    <a:prstDash val="solid"/>
                    <a:miter/>
                  </a:ln>
                </p:spPr>
                <p:txBody>
                  <a:bodyPr rtlCol="0" anchor="ctr"/>
                  <a:lstStyle/>
                  <a:p>
                    <a:endParaRPr lang="en-DE"/>
                  </a:p>
                </p:txBody>
              </p:sp>
            </p:grpSp>
          </p:grpSp>
          <p:pic>
            <p:nvPicPr>
              <p:cNvPr id="35" name="Graphic 34">
                <a:extLst>
                  <a:ext uri="{FF2B5EF4-FFF2-40B4-BE49-F238E27FC236}">
                    <a16:creationId xmlns:a16="http://schemas.microsoft.com/office/drawing/2014/main" id="{AC940A75-FFFC-4A21-983A-3620C73313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2393" y="1225740"/>
                <a:ext cx="654946" cy="654946"/>
              </a:xfrm>
              <a:prstGeom prst="rect">
                <a:avLst/>
              </a:prstGeom>
            </p:spPr>
          </p:pic>
        </p:grpSp>
        <p:sp>
          <p:nvSpPr>
            <p:cNvPr id="4" name="TextBox 3">
              <a:extLst>
                <a:ext uri="{FF2B5EF4-FFF2-40B4-BE49-F238E27FC236}">
                  <a16:creationId xmlns:a16="http://schemas.microsoft.com/office/drawing/2014/main" id="{99DB6D41-8DD4-40D0-B31E-453B52AE4390}"/>
                </a:ext>
              </a:extLst>
            </p:cNvPr>
            <p:cNvSpPr txBox="1"/>
            <p:nvPr/>
          </p:nvSpPr>
          <p:spPr>
            <a:xfrm>
              <a:off x="8588392" y="2826461"/>
              <a:ext cx="1436167" cy="307777"/>
            </a:xfrm>
            <a:prstGeom prst="rect">
              <a:avLst/>
            </a:prstGeom>
            <a:noFill/>
          </p:spPr>
          <p:txBody>
            <a:bodyPr wrap="square" rtlCol="0">
              <a:spAutoFit/>
            </a:bodyPr>
            <a:lstStyle/>
            <a:p>
              <a:r>
                <a:rPr lang="en-US" sz="1400" dirty="0"/>
                <a:t>Current situation</a:t>
              </a:r>
              <a:endParaRPr lang="en-DE" sz="1400" dirty="0"/>
            </a:p>
          </p:txBody>
        </p:sp>
        <p:sp>
          <p:nvSpPr>
            <p:cNvPr id="38" name="TextBox 37">
              <a:extLst>
                <a:ext uri="{FF2B5EF4-FFF2-40B4-BE49-F238E27FC236}">
                  <a16:creationId xmlns:a16="http://schemas.microsoft.com/office/drawing/2014/main" id="{1F0F0C61-FA41-43B5-873C-0B655A392073}"/>
                </a:ext>
              </a:extLst>
            </p:cNvPr>
            <p:cNvSpPr txBox="1"/>
            <p:nvPr/>
          </p:nvSpPr>
          <p:spPr>
            <a:xfrm>
              <a:off x="10485597" y="2840078"/>
              <a:ext cx="1436167" cy="307777"/>
            </a:xfrm>
            <a:prstGeom prst="rect">
              <a:avLst/>
            </a:prstGeom>
            <a:noFill/>
          </p:spPr>
          <p:txBody>
            <a:bodyPr wrap="square" rtlCol="0">
              <a:spAutoFit/>
            </a:bodyPr>
            <a:lstStyle/>
            <a:p>
              <a:r>
                <a:rPr lang="en-US" sz="1400" dirty="0"/>
                <a:t>Potential risks</a:t>
              </a:r>
              <a:endParaRPr lang="en-DE" sz="1400" dirty="0"/>
            </a:p>
          </p:txBody>
        </p:sp>
        <p:sp>
          <p:nvSpPr>
            <p:cNvPr id="39" name="TextBox 38">
              <a:extLst>
                <a:ext uri="{FF2B5EF4-FFF2-40B4-BE49-F238E27FC236}">
                  <a16:creationId xmlns:a16="http://schemas.microsoft.com/office/drawing/2014/main" id="{76D6000D-246E-4D3E-8EF3-933A56B13245}"/>
                </a:ext>
              </a:extLst>
            </p:cNvPr>
            <p:cNvSpPr txBox="1"/>
            <p:nvPr/>
          </p:nvSpPr>
          <p:spPr>
            <a:xfrm>
              <a:off x="9249012" y="952872"/>
              <a:ext cx="1890996" cy="307777"/>
            </a:xfrm>
            <a:prstGeom prst="rect">
              <a:avLst/>
            </a:prstGeom>
            <a:noFill/>
          </p:spPr>
          <p:txBody>
            <a:bodyPr wrap="square" rtlCol="0">
              <a:spAutoFit/>
            </a:bodyPr>
            <a:lstStyle/>
            <a:p>
              <a:r>
                <a:rPr lang="en-US" sz="1400" dirty="0"/>
                <a:t>Cognitive balancing act</a:t>
              </a:r>
              <a:endParaRPr lang="en-DE" sz="1400" dirty="0"/>
            </a:p>
          </p:txBody>
        </p:sp>
      </p:grpSp>
      <p:sp>
        <p:nvSpPr>
          <p:cNvPr id="40" name="TextBox 39">
            <a:extLst>
              <a:ext uri="{FF2B5EF4-FFF2-40B4-BE49-F238E27FC236}">
                <a16:creationId xmlns:a16="http://schemas.microsoft.com/office/drawing/2014/main" id="{ACFE8469-B2DB-4ED9-ADEC-C9A0D468A26F}"/>
              </a:ext>
            </a:extLst>
          </p:cNvPr>
          <p:cNvSpPr txBox="1"/>
          <p:nvPr/>
        </p:nvSpPr>
        <p:spPr>
          <a:xfrm>
            <a:off x="2629329" y="1238440"/>
            <a:ext cx="5831157" cy="369332"/>
          </a:xfrm>
          <a:prstGeom prst="rect">
            <a:avLst/>
          </a:prstGeom>
          <a:noFill/>
        </p:spPr>
        <p:txBody>
          <a:bodyPr wrap="square">
            <a:spAutoFit/>
          </a:bodyPr>
          <a:lstStyle/>
          <a:p>
            <a:r>
              <a:rPr lang="en-US" sz="1800" dirty="0"/>
              <a:t>Foraging behaviour </a:t>
            </a:r>
            <a:r>
              <a:rPr lang="en-US" sz="1800" dirty="0">
                <a:sym typeface="Wingdings" panose="05000000000000000000" pitchFamily="2" charset="2"/>
              </a:rPr>
              <a:t></a:t>
            </a:r>
            <a:r>
              <a:rPr lang="en-US" sz="1800" dirty="0"/>
              <a:t>Exploration-exploitation dilemma</a:t>
            </a:r>
            <a:endParaRPr lang="en-DE" sz="1800" dirty="0"/>
          </a:p>
        </p:txBody>
      </p:sp>
      <p:pic>
        <p:nvPicPr>
          <p:cNvPr id="41" name="Picture 40">
            <a:extLst>
              <a:ext uri="{FF2B5EF4-FFF2-40B4-BE49-F238E27FC236}">
                <a16:creationId xmlns:a16="http://schemas.microsoft.com/office/drawing/2014/main" id="{64331AFD-610B-4655-9393-CF5AA09C1559}"/>
              </a:ext>
            </a:extLst>
          </p:cNvPr>
          <p:cNvPicPr>
            <a:picLocks noChangeAspect="1"/>
          </p:cNvPicPr>
          <p:nvPr/>
        </p:nvPicPr>
        <p:blipFill>
          <a:blip r:embed="rId9"/>
          <a:stretch>
            <a:fillRect/>
          </a:stretch>
        </p:blipFill>
        <p:spPr>
          <a:xfrm>
            <a:off x="4874620" y="4208250"/>
            <a:ext cx="1360316" cy="1014322"/>
          </a:xfrm>
          <a:prstGeom prst="rect">
            <a:avLst/>
          </a:prstGeom>
        </p:spPr>
      </p:pic>
      <p:sp>
        <p:nvSpPr>
          <p:cNvPr id="42" name="Content Placeholder 2">
            <a:extLst>
              <a:ext uri="{FF2B5EF4-FFF2-40B4-BE49-F238E27FC236}">
                <a16:creationId xmlns:a16="http://schemas.microsoft.com/office/drawing/2014/main" id="{CCC912F8-8965-4A42-B3EC-A19D20D7F7DD}"/>
              </a:ext>
            </a:extLst>
          </p:cNvPr>
          <p:cNvSpPr>
            <a:spLocks noGrp="1"/>
          </p:cNvSpPr>
          <p:nvPr>
            <p:ph idx="1"/>
          </p:nvPr>
        </p:nvSpPr>
        <p:spPr>
          <a:xfrm>
            <a:off x="124434" y="4261403"/>
            <a:ext cx="4821616" cy="1573631"/>
          </a:xfrm>
        </p:spPr>
        <p:txBody>
          <a:bodyPr>
            <a:normAutofit/>
          </a:bodyPr>
          <a:lstStyle/>
          <a:p>
            <a:pPr marL="0" indent="0">
              <a:buNone/>
            </a:pPr>
            <a:r>
              <a:rPr lang="en-US" sz="1600" u="sng" dirty="0"/>
              <a:t>Neural substrates for exploratory behaviour</a:t>
            </a:r>
          </a:p>
          <a:p>
            <a:r>
              <a:rPr lang="en-US" sz="1600" b="1" dirty="0"/>
              <a:t>Frontopolar cortex </a:t>
            </a:r>
            <a:r>
              <a:rPr lang="en-US" sz="1600" dirty="0"/>
              <a:t>in humans (</a:t>
            </a:r>
            <a:r>
              <a:rPr lang="en-GB" sz="1600" b="0" i="0" u="none" strike="noStrike" baseline="0" dirty="0">
                <a:solidFill>
                  <a:srgbClr val="000000"/>
                </a:solidFill>
              </a:rPr>
              <a:t>Daw et al., 2006 ) </a:t>
            </a:r>
            <a:r>
              <a:rPr lang="da-DK" sz="1600" b="0" i="0" u="none" strike="noStrike" baseline="0" dirty="0">
                <a:solidFill>
                  <a:srgbClr val="000000"/>
                </a:solidFill>
              </a:rPr>
              <a:t>(Raja Beharelle et al., 2015) </a:t>
            </a:r>
            <a:endParaRPr lang="en-DE" sz="1600" dirty="0"/>
          </a:p>
          <a:p>
            <a:r>
              <a:rPr lang="en-US" sz="1600" b="1" dirty="0" err="1"/>
              <a:t>aPFC</a:t>
            </a:r>
            <a:r>
              <a:rPr lang="en-US" sz="1600" dirty="0"/>
              <a:t> in Monkeys (Mansouri et al., 2015)</a:t>
            </a:r>
          </a:p>
        </p:txBody>
      </p:sp>
      <p:pic>
        <p:nvPicPr>
          <p:cNvPr id="43" name="Picture 42">
            <a:extLst>
              <a:ext uri="{FF2B5EF4-FFF2-40B4-BE49-F238E27FC236}">
                <a16:creationId xmlns:a16="http://schemas.microsoft.com/office/drawing/2014/main" id="{64371CA6-7ED7-40E1-9C20-EC003FC2D974}"/>
              </a:ext>
            </a:extLst>
          </p:cNvPr>
          <p:cNvPicPr>
            <a:picLocks noChangeAspect="1"/>
          </p:cNvPicPr>
          <p:nvPr/>
        </p:nvPicPr>
        <p:blipFill>
          <a:blip r:embed="rId10"/>
          <a:stretch>
            <a:fillRect/>
          </a:stretch>
        </p:blipFill>
        <p:spPr>
          <a:xfrm>
            <a:off x="3835281" y="5024681"/>
            <a:ext cx="914388" cy="686964"/>
          </a:xfrm>
          <a:prstGeom prst="rect">
            <a:avLst/>
          </a:prstGeom>
        </p:spPr>
      </p:pic>
      <p:sp>
        <p:nvSpPr>
          <p:cNvPr id="44" name="TextBox 43">
            <a:extLst>
              <a:ext uri="{FF2B5EF4-FFF2-40B4-BE49-F238E27FC236}">
                <a16:creationId xmlns:a16="http://schemas.microsoft.com/office/drawing/2014/main" id="{01DB56BF-6C5B-4FE4-BABF-8E4CB4DFE308}"/>
              </a:ext>
            </a:extLst>
          </p:cNvPr>
          <p:cNvSpPr txBox="1"/>
          <p:nvPr/>
        </p:nvSpPr>
        <p:spPr>
          <a:xfrm>
            <a:off x="448580" y="2743968"/>
            <a:ext cx="8011906" cy="369332"/>
          </a:xfrm>
          <a:prstGeom prst="rect">
            <a:avLst/>
          </a:prstGeom>
          <a:noFill/>
        </p:spPr>
        <p:txBody>
          <a:bodyPr wrap="square">
            <a:spAutoFit/>
          </a:bodyPr>
          <a:lstStyle/>
          <a:p>
            <a:r>
              <a:rPr lang="en-US" sz="1800" b="1" dirty="0"/>
              <a:t>What brain area(s) is mainly involved in such exploratory resource allocation?</a:t>
            </a:r>
            <a:endParaRPr lang="en-DE" sz="1800" b="1" dirty="0"/>
          </a:p>
        </p:txBody>
      </p:sp>
      <p:sp>
        <p:nvSpPr>
          <p:cNvPr id="46" name="TextBox 45">
            <a:extLst>
              <a:ext uri="{FF2B5EF4-FFF2-40B4-BE49-F238E27FC236}">
                <a16:creationId xmlns:a16="http://schemas.microsoft.com/office/drawing/2014/main" id="{D2E0FA4C-F45C-4D4A-AA34-302D793B2C81}"/>
              </a:ext>
            </a:extLst>
          </p:cNvPr>
          <p:cNvSpPr txBox="1"/>
          <p:nvPr/>
        </p:nvSpPr>
        <p:spPr>
          <a:xfrm>
            <a:off x="19573" y="3645966"/>
            <a:ext cx="8011906" cy="523220"/>
          </a:xfrm>
          <a:prstGeom prst="rect">
            <a:avLst/>
          </a:prstGeom>
          <a:noFill/>
        </p:spPr>
        <p:txBody>
          <a:bodyPr wrap="square">
            <a:spAutoFit/>
          </a:bodyPr>
          <a:lstStyle/>
          <a:p>
            <a:r>
              <a:rPr lang="en-US" sz="2800" b="1" u="sng" dirty="0"/>
              <a:t>Insights from human and monkey studies</a:t>
            </a:r>
            <a:endParaRPr lang="en-DE" sz="2800" b="1" u="sng" dirty="0"/>
          </a:p>
        </p:txBody>
      </p:sp>
      <p:sp>
        <p:nvSpPr>
          <p:cNvPr id="3" name="Arrow: Down 2">
            <a:extLst>
              <a:ext uri="{FF2B5EF4-FFF2-40B4-BE49-F238E27FC236}">
                <a16:creationId xmlns:a16="http://schemas.microsoft.com/office/drawing/2014/main" id="{A44196FF-5B5E-4F78-8DDF-017EC61AA776}"/>
              </a:ext>
            </a:extLst>
          </p:cNvPr>
          <p:cNvSpPr/>
          <p:nvPr/>
        </p:nvSpPr>
        <p:spPr>
          <a:xfrm rot="10800000">
            <a:off x="6650274" y="4943949"/>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cxnSp>
        <p:nvCxnSpPr>
          <p:cNvPr id="21" name="Straight Connector 20">
            <a:extLst>
              <a:ext uri="{FF2B5EF4-FFF2-40B4-BE49-F238E27FC236}">
                <a16:creationId xmlns:a16="http://schemas.microsoft.com/office/drawing/2014/main" id="{B5906D72-2A07-4F3C-9B56-EE4EE19047D6}"/>
              </a:ext>
            </a:extLst>
          </p:cNvPr>
          <p:cNvCxnSpPr>
            <a:cxnSpLocks/>
          </p:cNvCxnSpPr>
          <p:nvPr/>
        </p:nvCxnSpPr>
        <p:spPr>
          <a:xfrm>
            <a:off x="6421260" y="4051914"/>
            <a:ext cx="0" cy="1949663"/>
          </a:xfrm>
          <a:prstGeom prst="line">
            <a:avLst/>
          </a:prstGeom>
          <a:ln w="1905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8D54E1C-FBD3-4E49-99A5-E5AB1F886C27}"/>
              </a:ext>
            </a:extLst>
          </p:cNvPr>
          <p:cNvSpPr txBox="1"/>
          <p:nvPr/>
        </p:nvSpPr>
        <p:spPr>
          <a:xfrm>
            <a:off x="6790162" y="4899589"/>
            <a:ext cx="5259570" cy="369332"/>
          </a:xfrm>
          <a:prstGeom prst="rect">
            <a:avLst/>
          </a:prstGeom>
          <a:noFill/>
        </p:spPr>
        <p:txBody>
          <a:bodyPr wrap="square" rtlCol="0">
            <a:spAutoFit/>
          </a:bodyPr>
          <a:lstStyle/>
          <a:p>
            <a:r>
              <a:rPr lang="en-US" dirty="0"/>
              <a:t>Increased dendritic spine density (</a:t>
            </a:r>
            <a:r>
              <a:rPr lang="en-GB" sz="1800" b="0" i="0" u="none" strike="noStrike" baseline="0" dirty="0">
                <a:solidFill>
                  <a:srgbClr val="000000"/>
                </a:solidFill>
              </a:rPr>
              <a:t>Jacobs et al., 2001 )</a:t>
            </a:r>
            <a:endParaRPr lang="en-DE" dirty="0"/>
          </a:p>
        </p:txBody>
      </p:sp>
      <p:sp>
        <p:nvSpPr>
          <p:cNvPr id="50" name="TextBox 49">
            <a:extLst>
              <a:ext uri="{FF2B5EF4-FFF2-40B4-BE49-F238E27FC236}">
                <a16:creationId xmlns:a16="http://schemas.microsoft.com/office/drawing/2014/main" id="{45CAC6D7-FE58-435B-A35C-1B1A625F5950}"/>
              </a:ext>
            </a:extLst>
          </p:cNvPr>
          <p:cNvSpPr txBox="1"/>
          <p:nvPr/>
        </p:nvSpPr>
        <p:spPr>
          <a:xfrm>
            <a:off x="6628865" y="5352250"/>
            <a:ext cx="5259570" cy="646331"/>
          </a:xfrm>
          <a:prstGeom prst="rect">
            <a:avLst/>
          </a:prstGeom>
          <a:noFill/>
        </p:spPr>
        <p:txBody>
          <a:bodyPr wrap="square" rtlCol="0">
            <a:spAutoFit/>
          </a:bodyPr>
          <a:lstStyle/>
          <a:p>
            <a:pPr algn="ctr"/>
            <a:r>
              <a:rPr lang="en-US" dirty="0">
                <a:solidFill>
                  <a:srgbClr val="FF0000"/>
                </a:solidFill>
              </a:rPr>
              <a:t>Potential neurocognitive circuit for the exploratory resource allocation</a:t>
            </a:r>
            <a:endParaRPr lang="en-DE" dirty="0">
              <a:solidFill>
                <a:srgbClr val="FF0000"/>
              </a:solidFill>
            </a:endParaRPr>
          </a:p>
        </p:txBody>
      </p:sp>
      <p:sp>
        <p:nvSpPr>
          <p:cNvPr id="51" name="TextBox 50">
            <a:extLst>
              <a:ext uri="{FF2B5EF4-FFF2-40B4-BE49-F238E27FC236}">
                <a16:creationId xmlns:a16="http://schemas.microsoft.com/office/drawing/2014/main" id="{8EFD433A-A4FD-49CD-8115-CAE000AE9422}"/>
              </a:ext>
            </a:extLst>
          </p:cNvPr>
          <p:cNvSpPr txBox="1"/>
          <p:nvPr/>
        </p:nvSpPr>
        <p:spPr>
          <a:xfrm>
            <a:off x="4076380" y="6099494"/>
            <a:ext cx="4689759" cy="523220"/>
          </a:xfrm>
          <a:prstGeom prst="rect">
            <a:avLst/>
          </a:prstGeom>
          <a:noFill/>
        </p:spPr>
        <p:txBody>
          <a:bodyPr wrap="square" rtlCol="0">
            <a:spAutoFit/>
          </a:bodyPr>
          <a:lstStyle/>
          <a:p>
            <a:r>
              <a:rPr lang="en-US" sz="2800" dirty="0"/>
              <a:t>But is it the same in rodents?</a:t>
            </a:r>
            <a:endParaRPr lang="en-DE" sz="2800" dirty="0"/>
          </a:p>
        </p:txBody>
      </p:sp>
      <p:sp>
        <p:nvSpPr>
          <p:cNvPr id="53" name="Arrow: Down 52">
            <a:extLst>
              <a:ext uri="{FF2B5EF4-FFF2-40B4-BE49-F238E27FC236}">
                <a16:creationId xmlns:a16="http://schemas.microsoft.com/office/drawing/2014/main" id="{60F38EC0-A143-4F9C-91F9-744D4BD52100}"/>
              </a:ext>
            </a:extLst>
          </p:cNvPr>
          <p:cNvSpPr/>
          <p:nvPr/>
        </p:nvSpPr>
        <p:spPr>
          <a:xfrm rot="10800000">
            <a:off x="6659191" y="4488920"/>
            <a:ext cx="142962" cy="29325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E"/>
          </a:p>
        </p:txBody>
      </p:sp>
      <p:sp>
        <p:nvSpPr>
          <p:cNvPr id="54" name="TextBox 53">
            <a:extLst>
              <a:ext uri="{FF2B5EF4-FFF2-40B4-BE49-F238E27FC236}">
                <a16:creationId xmlns:a16="http://schemas.microsoft.com/office/drawing/2014/main" id="{E901D65A-AF7A-44C9-8594-5BB49A50E11E}"/>
              </a:ext>
            </a:extLst>
          </p:cNvPr>
          <p:cNvSpPr txBox="1"/>
          <p:nvPr/>
        </p:nvSpPr>
        <p:spPr>
          <a:xfrm>
            <a:off x="6807996" y="4456160"/>
            <a:ext cx="5259570" cy="369332"/>
          </a:xfrm>
          <a:prstGeom prst="rect">
            <a:avLst/>
          </a:prstGeom>
          <a:noFill/>
        </p:spPr>
        <p:txBody>
          <a:bodyPr wrap="square" rtlCol="0">
            <a:spAutoFit/>
          </a:bodyPr>
          <a:lstStyle/>
          <a:p>
            <a:r>
              <a:rPr lang="en-US" dirty="0"/>
              <a:t>Pre-decisional increase in frontal activity</a:t>
            </a:r>
            <a:endParaRPr lang="en-DE" dirty="0"/>
          </a:p>
        </p:txBody>
      </p:sp>
      <p:sp>
        <p:nvSpPr>
          <p:cNvPr id="8" name="TextBox 7">
            <a:extLst>
              <a:ext uri="{FF2B5EF4-FFF2-40B4-BE49-F238E27FC236}">
                <a16:creationId xmlns:a16="http://schemas.microsoft.com/office/drawing/2014/main" id="{0CF856A7-30AD-4873-CEBA-6496D41B001B}"/>
              </a:ext>
            </a:extLst>
          </p:cNvPr>
          <p:cNvSpPr txBox="1"/>
          <p:nvPr/>
        </p:nvSpPr>
        <p:spPr>
          <a:xfrm>
            <a:off x="6607584" y="4051276"/>
            <a:ext cx="5708819" cy="369332"/>
          </a:xfrm>
          <a:prstGeom prst="rect">
            <a:avLst/>
          </a:prstGeom>
          <a:noFill/>
        </p:spPr>
        <p:txBody>
          <a:bodyPr wrap="square" rtlCol="0">
            <a:spAutoFit/>
          </a:bodyPr>
          <a:lstStyle/>
          <a:p>
            <a:r>
              <a:rPr lang="en-US" dirty="0">
                <a:sym typeface="Wingdings" pitchFamily="2" charset="2"/>
              </a:rPr>
              <a:t>Lesion studies  </a:t>
            </a:r>
            <a:r>
              <a:rPr lang="en-US" sz="1600" dirty="0"/>
              <a:t>Potential causal role (Mansouri et al., 2015)</a:t>
            </a:r>
            <a:endParaRPr lang="en-DE" dirty="0"/>
          </a:p>
        </p:txBody>
      </p:sp>
    </p:spTree>
    <p:extLst>
      <p:ext uri="{BB962C8B-B14F-4D97-AF65-F5344CB8AC3E}">
        <p14:creationId xmlns:p14="http://schemas.microsoft.com/office/powerpoint/2010/main" val="1544215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p:bldP spid="50" grpId="0"/>
      <p:bldP spid="51" grpId="0"/>
      <p:bldP spid="53" grpId="0" animBg="1"/>
      <p:bldP spid="5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20B8FD-BEA6-A92E-7247-450AFD83C59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55AB6C8-CBF6-DDD7-9E76-9815B5B661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8127BED1-8FBD-C097-26BA-B9B652B5388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878BDBC7-1E96-248B-CE6B-081CBC307A49}"/>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F5649AF4-EB4D-4C2A-0796-0A6ECA0E5D0F}"/>
              </a:ext>
            </a:extLst>
          </p:cNvPr>
          <p:cNvSpPr>
            <a:spLocks noGrp="1"/>
          </p:cNvSpPr>
          <p:nvPr>
            <p:ph type="dt" sz="half" idx="10"/>
          </p:nvPr>
        </p:nvSpPr>
        <p:spPr/>
        <p:txBody>
          <a:bodyPr/>
          <a:lstStyle/>
          <a:p>
            <a:fld id="{23F29084-84E4-4351-8025-EECC3E3A8478}" type="datetime8">
              <a:rPr lang="en-DE" smtClean="0"/>
              <a:t>2/18/24 8:40 PM</a:t>
            </a:fld>
            <a:endParaRPr lang="en-DE" dirty="0"/>
          </a:p>
        </p:txBody>
      </p:sp>
      <p:sp>
        <p:nvSpPr>
          <p:cNvPr id="31" name="Slide Number Placeholder 30">
            <a:extLst>
              <a:ext uri="{FF2B5EF4-FFF2-40B4-BE49-F238E27FC236}">
                <a16:creationId xmlns:a16="http://schemas.microsoft.com/office/drawing/2014/main" id="{883C1826-A923-399C-B5C8-761B138F6DF1}"/>
              </a:ext>
            </a:extLst>
          </p:cNvPr>
          <p:cNvSpPr>
            <a:spLocks noGrp="1"/>
          </p:cNvSpPr>
          <p:nvPr>
            <p:ph type="sldNum" sz="quarter" idx="12"/>
          </p:nvPr>
        </p:nvSpPr>
        <p:spPr/>
        <p:txBody>
          <a:bodyPr/>
          <a:lstStyle/>
          <a:p>
            <a:fld id="{8D002933-DA69-4593-A8BE-46BA8199777B}" type="slidenum">
              <a:rPr lang="en-DE" smtClean="0"/>
              <a:t>6</a:t>
            </a:fld>
            <a:endParaRPr lang="en-DE"/>
          </a:p>
        </p:txBody>
      </p:sp>
      <p:sp>
        <p:nvSpPr>
          <p:cNvPr id="37" name="Title 1">
            <a:extLst>
              <a:ext uri="{FF2B5EF4-FFF2-40B4-BE49-F238E27FC236}">
                <a16:creationId xmlns:a16="http://schemas.microsoft.com/office/drawing/2014/main" id="{3D4D347C-3141-6C38-3C5D-9E40D0AFD1C0}"/>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Inconsistencies in rodent studies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393C18BB-B545-4BBD-813F-C8D40023875D}"/>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C64E669C-7A6F-4D12-9601-A6FC1CF51BF2}"/>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311FE37-DEE8-4D58-84E1-404629F5DB21}"/>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AC0C2FA5-628B-4BFB-8BF1-846FC2844350}"/>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7395386D-F1EB-45AE-A16F-C62B2C7EDBCC}"/>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3C367EAA-B9F0-4515-BA68-741DF58157FB}"/>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29C2D570-4595-4382-9F4F-2F16F3250C09}"/>
              </a:ext>
            </a:extLst>
          </p:cNvPr>
          <p:cNvSpPr txBox="1"/>
          <p:nvPr/>
        </p:nvSpPr>
        <p:spPr>
          <a:xfrm>
            <a:off x="264842" y="1240466"/>
            <a:ext cx="5831157" cy="369332"/>
          </a:xfrm>
          <a:prstGeom prst="rect">
            <a:avLst/>
          </a:prstGeom>
          <a:noFill/>
        </p:spPr>
        <p:txBody>
          <a:bodyPr wrap="square">
            <a:spAutoFit/>
          </a:bodyPr>
          <a:lstStyle/>
          <a:p>
            <a:r>
              <a:rPr lang="en-US" dirty="0"/>
              <a:t>Medial prefrontal cortex (</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5652C6B9-2617-449E-A3DE-91A5F7D76124}"/>
              </a:ext>
            </a:extLst>
          </p:cNvPr>
          <p:cNvPicPr>
            <a:picLocks noChangeAspect="1"/>
          </p:cNvPicPr>
          <p:nvPr/>
        </p:nvPicPr>
        <p:blipFill>
          <a:blip r:embed="rId5"/>
          <a:stretch>
            <a:fillRect/>
          </a:stretch>
        </p:blipFill>
        <p:spPr>
          <a:xfrm>
            <a:off x="7644627" y="2662252"/>
            <a:ext cx="4134884" cy="1533496"/>
          </a:xfrm>
          <a:prstGeom prst="rect">
            <a:avLst/>
          </a:prstGeom>
        </p:spPr>
      </p:pic>
      <p:sp>
        <p:nvSpPr>
          <p:cNvPr id="22" name="TextBox 21">
            <a:extLst>
              <a:ext uri="{FF2B5EF4-FFF2-40B4-BE49-F238E27FC236}">
                <a16:creationId xmlns:a16="http://schemas.microsoft.com/office/drawing/2014/main" id="{2CCA6795-CA08-4FFD-8A37-2459EBCAD277}"/>
              </a:ext>
            </a:extLst>
          </p:cNvPr>
          <p:cNvSpPr txBox="1"/>
          <p:nvPr/>
        </p:nvSpPr>
        <p:spPr>
          <a:xfrm>
            <a:off x="264841" y="1686495"/>
            <a:ext cx="5831157" cy="369332"/>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 explain it better </a:t>
            </a:r>
            <a:endParaRPr lang="en-DE" sz="1800" dirty="0"/>
          </a:p>
        </p:txBody>
      </p:sp>
      <p:sp>
        <p:nvSpPr>
          <p:cNvPr id="26" name="TextBox 25">
            <a:extLst>
              <a:ext uri="{FF2B5EF4-FFF2-40B4-BE49-F238E27FC236}">
                <a16:creationId xmlns:a16="http://schemas.microsoft.com/office/drawing/2014/main" id="{EC038FD5-CBD4-41A4-9094-D8875E7C738A}"/>
              </a:ext>
            </a:extLst>
          </p:cNvPr>
          <p:cNvSpPr txBox="1"/>
          <p:nvPr/>
        </p:nvSpPr>
        <p:spPr>
          <a:xfrm>
            <a:off x="264841" y="2209221"/>
            <a:ext cx="6206490" cy="369332"/>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E0BFD07-248D-45F4-BB1D-EE6171D41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240" y="3341022"/>
            <a:ext cx="1417316" cy="1417316"/>
          </a:xfrm>
          <a:prstGeom prst="rect">
            <a:avLst/>
          </a:prstGeom>
        </p:spPr>
      </p:pic>
      <p:sp>
        <p:nvSpPr>
          <p:cNvPr id="30" name="TextBox 29">
            <a:extLst>
              <a:ext uri="{FF2B5EF4-FFF2-40B4-BE49-F238E27FC236}">
                <a16:creationId xmlns:a16="http://schemas.microsoft.com/office/drawing/2014/main" id="{CFCC8A8D-CD75-405E-A462-F3094E1C03F6}"/>
              </a:ext>
            </a:extLst>
          </p:cNvPr>
          <p:cNvSpPr txBox="1"/>
          <p:nvPr/>
        </p:nvSpPr>
        <p:spPr>
          <a:xfrm rot="19878847">
            <a:off x="3625863" y="3167444"/>
            <a:ext cx="2167894" cy="246221"/>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C8F3F4E0-EA94-4D94-966C-6620FFC2132F}"/>
              </a:ext>
            </a:extLst>
          </p:cNvPr>
          <p:cNvSpPr txBox="1"/>
          <p:nvPr/>
        </p:nvSpPr>
        <p:spPr>
          <a:xfrm rot="1672955">
            <a:off x="3664245" y="4319865"/>
            <a:ext cx="1604542" cy="246221"/>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2B7A5AE9-53EE-44D1-A461-E94E3D2FFE06}"/>
              </a:ext>
            </a:extLst>
          </p:cNvPr>
          <p:cNvSpPr txBox="1"/>
          <p:nvPr/>
        </p:nvSpPr>
        <p:spPr>
          <a:xfrm rot="1610535">
            <a:off x="5723702" y="3079597"/>
            <a:ext cx="1604542" cy="400110"/>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ACD1FE93-F7AD-4312-9DE2-0F9A2294B89D}"/>
              </a:ext>
            </a:extLst>
          </p:cNvPr>
          <p:cNvSpPr txBox="1"/>
          <p:nvPr/>
        </p:nvSpPr>
        <p:spPr>
          <a:xfrm rot="19531074">
            <a:off x="6024740" y="4482255"/>
            <a:ext cx="1604542"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D76E949A-AE89-44A4-8BE7-BEE30D0293D4}"/>
              </a:ext>
            </a:extLst>
          </p:cNvPr>
          <p:cNvSpPr txBox="1"/>
          <p:nvPr/>
        </p:nvSpPr>
        <p:spPr>
          <a:xfrm>
            <a:off x="1748786" y="5373750"/>
            <a:ext cx="9091366"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sp>
        <p:nvSpPr>
          <p:cNvPr id="41" name="TextBox 40">
            <a:extLst>
              <a:ext uri="{FF2B5EF4-FFF2-40B4-BE49-F238E27FC236}">
                <a16:creationId xmlns:a16="http://schemas.microsoft.com/office/drawing/2014/main" id="{1C8D7269-83A8-4D1D-A33F-CCEF5E4AC009}"/>
              </a:ext>
            </a:extLst>
          </p:cNvPr>
          <p:cNvSpPr txBox="1"/>
          <p:nvPr/>
        </p:nvSpPr>
        <p:spPr>
          <a:xfrm>
            <a:off x="2314924" y="5736560"/>
            <a:ext cx="7959090" cy="369332"/>
          </a:xfrm>
          <a:prstGeom prst="rect">
            <a:avLst/>
          </a:prstGeom>
          <a:noFill/>
        </p:spPr>
        <p:txBody>
          <a:bodyPr wrap="square">
            <a:spAutoFit/>
          </a:bodyPr>
          <a:lstStyle/>
          <a:p>
            <a:r>
              <a:rPr lang="en-US" b="1" dirty="0">
                <a:solidFill>
                  <a:srgbClr val="000000"/>
                </a:solidFill>
              </a:rPr>
              <a:t>Information about layer dependent processing in frontal cortex is missing</a:t>
            </a:r>
            <a:endParaRPr lang="en-DE" b="1" dirty="0"/>
          </a:p>
        </p:txBody>
      </p:sp>
    </p:spTree>
    <p:extLst>
      <p:ext uri="{BB962C8B-B14F-4D97-AF65-F5344CB8AC3E}">
        <p14:creationId xmlns:p14="http://schemas.microsoft.com/office/powerpoint/2010/main" val="1108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32"/>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500"/>
                                  </p:stCondLst>
                                  <p:childTnLst>
                                    <p:set>
                                      <p:cBhvr>
                                        <p:cTn id="31" dur="1" fill="hold">
                                          <p:stCondLst>
                                            <p:cond delay="0"/>
                                          </p:stCondLst>
                                        </p:cTn>
                                        <p:tgtEl>
                                          <p:spTgt spid="3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3BD6D-5552-CEC1-D6BF-8386D05292E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72759B2-AA84-6E45-4733-35924D060B01}"/>
              </a:ext>
            </a:extLst>
          </p:cNvPr>
          <p:cNvSpPr/>
          <p:nvPr/>
        </p:nvSpPr>
        <p:spPr>
          <a:xfrm>
            <a:off x="-3" y="4218281"/>
            <a:ext cx="12192002" cy="2674551"/>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E070CCB4-9FB9-8AA5-3D04-BFB54CD6DD77}"/>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724696EB-A44C-8BEE-F5AF-7B01B57634A7}"/>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13D6CA9B-A634-B129-4882-E6E0FA293E2F}"/>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A90D104C-2A41-E024-4F2B-0F045AD7CD1F}"/>
              </a:ext>
            </a:extLst>
          </p:cNvPr>
          <p:cNvSpPr>
            <a:spLocks noGrp="1"/>
          </p:cNvSpPr>
          <p:nvPr>
            <p:ph type="dt" sz="half" idx="10"/>
          </p:nvPr>
        </p:nvSpPr>
        <p:spPr/>
        <p:txBody>
          <a:bodyPr/>
          <a:lstStyle/>
          <a:p>
            <a:fld id="{23F29084-84E4-4351-8025-EECC3E3A8478}" type="datetime8">
              <a:rPr lang="en-DE" smtClean="0"/>
              <a:t>2/18/24 8:40 PM</a:t>
            </a:fld>
            <a:endParaRPr lang="en-DE" dirty="0"/>
          </a:p>
        </p:txBody>
      </p:sp>
      <p:sp>
        <p:nvSpPr>
          <p:cNvPr id="31" name="Slide Number Placeholder 30">
            <a:extLst>
              <a:ext uri="{FF2B5EF4-FFF2-40B4-BE49-F238E27FC236}">
                <a16:creationId xmlns:a16="http://schemas.microsoft.com/office/drawing/2014/main" id="{536EA76E-7804-F456-9A48-4695B25D2050}"/>
              </a:ext>
            </a:extLst>
          </p:cNvPr>
          <p:cNvSpPr>
            <a:spLocks noGrp="1"/>
          </p:cNvSpPr>
          <p:nvPr>
            <p:ph type="sldNum" sz="quarter" idx="12"/>
          </p:nvPr>
        </p:nvSpPr>
        <p:spPr/>
        <p:txBody>
          <a:bodyPr/>
          <a:lstStyle/>
          <a:p>
            <a:fld id="{8D002933-DA69-4593-A8BE-46BA8199777B}" type="slidenum">
              <a:rPr lang="en-DE" smtClean="0"/>
              <a:t>7</a:t>
            </a:fld>
            <a:endParaRPr lang="en-DE"/>
          </a:p>
        </p:txBody>
      </p:sp>
      <p:sp>
        <p:nvSpPr>
          <p:cNvPr id="37" name="Title 1">
            <a:extLst>
              <a:ext uri="{FF2B5EF4-FFF2-40B4-BE49-F238E27FC236}">
                <a16:creationId xmlns:a16="http://schemas.microsoft.com/office/drawing/2014/main" id="{2655D4EA-C8D7-9A91-E9B9-E4E24222D7B1}"/>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Inconsistencies in rodent studies</a:t>
            </a:r>
            <a:endParaRPr lang="en-DE" sz="3150" dirty="0">
              <a:latin typeface="Georgia" panose="02040502050405020303" pitchFamily="18" charset="0"/>
            </a:endParaRPr>
          </a:p>
        </p:txBody>
      </p:sp>
      <p:grpSp>
        <p:nvGrpSpPr>
          <p:cNvPr id="15" name="Group 14">
            <a:extLst>
              <a:ext uri="{FF2B5EF4-FFF2-40B4-BE49-F238E27FC236}">
                <a16:creationId xmlns:a16="http://schemas.microsoft.com/office/drawing/2014/main" id="{1710267D-7693-F533-EB69-80709E2C7D69}"/>
              </a:ext>
            </a:extLst>
          </p:cNvPr>
          <p:cNvGrpSpPr/>
          <p:nvPr/>
        </p:nvGrpSpPr>
        <p:grpSpPr>
          <a:xfrm>
            <a:off x="6959483" y="1117680"/>
            <a:ext cx="2590574" cy="1436895"/>
            <a:chOff x="6959483" y="1117680"/>
            <a:chExt cx="2590574" cy="1436895"/>
          </a:xfrm>
        </p:grpSpPr>
        <p:pic>
          <p:nvPicPr>
            <p:cNvPr id="10" name="Picture 9" descr="Intro_mouseforaging.png">
              <a:extLst>
                <a:ext uri="{FF2B5EF4-FFF2-40B4-BE49-F238E27FC236}">
                  <a16:creationId xmlns:a16="http://schemas.microsoft.com/office/drawing/2014/main" id="{ADD1BB2C-4FF6-255C-9D1C-53F22E66C079}"/>
                </a:ext>
              </a:extLst>
            </p:cNvPr>
            <p:cNvPicPr>
              <a:picLocks noChangeAspect="1"/>
            </p:cNvPicPr>
            <p:nvPr/>
          </p:nvPicPr>
          <p:blipFill>
            <a:blip r:embed="rId3"/>
            <a:stretch>
              <a:fillRect/>
            </a:stretch>
          </p:blipFill>
          <p:spPr>
            <a:xfrm>
              <a:off x="6959483" y="1117680"/>
              <a:ext cx="2163854" cy="1068074"/>
            </a:xfrm>
            <a:prstGeom prst="rect">
              <a:avLst/>
            </a:prstGeom>
          </p:spPr>
        </p:pic>
        <p:sp>
          <p:nvSpPr>
            <p:cNvPr id="14" name="TextBox 13">
              <a:extLst>
                <a:ext uri="{FF2B5EF4-FFF2-40B4-BE49-F238E27FC236}">
                  <a16:creationId xmlns:a16="http://schemas.microsoft.com/office/drawing/2014/main" id="{09BA760C-BE56-0BBA-DEB0-E5AD91ED8A95}"/>
                </a:ext>
              </a:extLst>
            </p:cNvPr>
            <p:cNvSpPr txBox="1"/>
            <p:nvPr/>
          </p:nvSpPr>
          <p:spPr>
            <a:xfrm>
              <a:off x="7290727" y="2277576"/>
              <a:ext cx="2259330" cy="276999"/>
            </a:xfrm>
            <a:prstGeom prst="rect">
              <a:avLst/>
            </a:prstGeom>
            <a:noFill/>
          </p:spPr>
          <p:txBody>
            <a:bodyPr wrap="square">
              <a:spAutoFit/>
            </a:bodyPr>
            <a:lstStyle/>
            <a:p>
              <a:r>
                <a:rPr lang="en-GB" sz="1200" dirty="0"/>
                <a:t>(</a:t>
              </a:r>
              <a:r>
                <a:rPr lang="en-GB" sz="1200" dirty="0" err="1"/>
                <a:t>Kvitsiani</a:t>
              </a:r>
              <a:r>
                <a:rPr lang="en-GB" sz="1200" dirty="0"/>
                <a:t> et al., 2013)</a:t>
              </a:r>
              <a:endParaRPr lang="en-DE" sz="1200" dirty="0"/>
            </a:p>
          </p:txBody>
        </p:sp>
      </p:grpSp>
      <p:grpSp>
        <p:nvGrpSpPr>
          <p:cNvPr id="17" name="Group 16">
            <a:extLst>
              <a:ext uri="{FF2B5EF4-FFF2-40B4-BE49-F238E27FC236}">
                <a16:creationId xmlns:a16="http://schemas.microsoft.com/office/drawing/2014/main" id="{37FB09BE-18BD-092D-8953-0C2EE7AB8C3A}"/>
              </a:ext>
            </a:extLst>
          </p:cNvPr>
          <p:cNvGrpSpPr/>
          <p:nvPr/>
        </p:nvGrpSpPr>
        <p:grpSpPr>
          <a:xfrm>
            <a:off x="9270432" y="1438330"/>
            <a:ext cx="2987040" cy="1099234"/>
            <a:chOff x="9270432" y="1438330"/>
            <a:chExt cx="2987040" cy="1099234"/>
          </a:xfrm>
        </p:grpSpPr>
        <p:sp>
          <p:nvSpPr>
            <p:cNvPr id="16" name="TextBox 15">
              <a:extLst>
                <a:ext uri="{FF2B5EF4-FFF2-40B4-BE49-F238E27FC236}">
                  <a16:creationId xmlns:a16="http://schemas.microsoft.com/office/drawing/2014/main" id="{81727F1A-B060-041A-FE49-20B2A2FB1372}"/>
                </a:ext>
              </a:extLst>
            </p:cNvPr>
            <p:cNvSpPr txBox="1"/>
            <p:nvPr/>
          </p:nvSpPr>
          <p:spPr>
            <a:xfrm>
              <a:off x="9270432" y="2275954"/>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r>
                <a:rPr lang="en-GB" sz="1100" b="0" i="0" u="none" strike="noStrike" baseline="0" dirty="0" err="1">
                  <a:solidFill>
                    <a:srgbClr val="000000"/>
                  </a:solidFill>
                  <a:latin typeface="Arial" panose="020B0604020202020204" pitchFamily="34" charset="0"/>
                </a:rPr>
                <a:t>Vertechi</a:t>
              </a:r>
              <a:r>
                <a:rPr lang="en-GB" sz="1100" b="0" i="0" u="none" strike="noStrike" baseline="0" dirty="0">
                  <a:solidFill>
                    <a:srgbClr val="000000"/>
                  </a:solidFill>
                  <a:latin typeface="Arial" panose="020B0604020202020204" pitchFamily="34" charset="0"/>
                </a:rPr>
                <a:t> et al., 2020) </a:t>
              </a:r>
              <a:endParaRPr lang="en-DE" sz="1100" dirty="0"/>
            </a:p>
          </p:txBody>
        </p:sp>
        <p:pic>
          <p:nvPicPr>
            <p:cNvPr id="8" name="Picture 7">
              <a:extLst>
                <a:ext uri="{FF2B5EF4-FFF2-40B4-BE49-F238E27FC236}">
                  <a16:creationId xmlns:a16="http://schemas.microsoft.com/office/drawing/2014/main" id="{0D6E7918-5DD9-965D-BC4D-C80B341F7A4D}"/>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19" name="TextBox 18">
            <a:extLst>
              <a:ext uri="{FF2B5EF4-FFF2-40B4-BE49-F238E27FC236}">
                <a16:creationId xmlns:a16="http://schemas.microsoft.com/office/drawing/2014/main" id="{DEB7B0CC-4770-4AC5-BA27-B5BA9F0C8BFE}"/>
              </a:ext>
            </a:extLst>
          </p:cNvPr>
          <p:cNvSpPr txBox="1"/>
          <p:nvPr/>
        </p:nvSpPr>
        <p:spPr>
          <a:xfrm>
            <a:off x="264842" y="1240466"/>
            <a:ext cx="5831157" cy="369332"/>
          </a:xfrm>
          <a:prstGeom prst="rect">
            <a:avLst/>
          </a:prstGeom>
          <a:noFill/>
        </p:spPr>
        <p:txBody>
          <a:bodyPr wrap="square">
            <a:spAutoFit/>
          </a:bodyPr>
          <a:lstStyle/>
          <a:p>
            <a:r>
              <a:rPr lang="en-US" dirty="0"/>
              <a:t>Medial prefrontal cortex (</a:t>
            </a:r>
            <a:r>
              <a:rPr lang="en-US" dirty="0" err="1"/>
              <a:t>mPFC</a:t>
            </a:r>
            <a:r>
              <a:rPr lang="en-US" dirty="0"/>
              <a:t>) </a:t>
            </a:r>
            <a:r>
              <a:rPr lang="en-US" dirty="0">
                <a:sym typeface="Wingdings" panose="05000000000000000000" pitchFamily="2" charset="2"/>
              </a:rPr>
              <a:t> exploratory behaviour</a:t>
            </a:r>
            <a:endParaRPr lang="en-DE" sz="1800" dirty="0"/>
          </a:p>
        </p:txBody>
      </p:sp>
      <p:pic>
        <p:nvPicPr>
          <p:cNvPr id="11" name="Picture 10">
            <a:extLst>
              <a:ext uri="{FF2B5EF4-FFF2-40B4-BE49-F238E27FC236}">
                <a16:creationId xmlns:a16="http://schemas.microsoft.com/office/drawing/2014/main" id="{DFEDB005-259C-C50A-0991-887029750E74}"/>
              </a:ext>
            </a:extLst>
          </p:cNvPr>
          <p:cNvPicPr>
            <a:picLocks noChangeAspect="1"/>
          </p:cNvPicPr>
          <p:nvPr/>
        </p:nvPicPr>
        <p:blipFill>
          <a:blip r:embed="rId5"/>
          <a:stretch>
            <a:fillRect/>
          </a:stretch>
        </p:blipFill>
        <p:spPr>
          <a:xfrm>
            <a:off x="7618578" y="2551259"/>
            <a:ext cx="4134884" cy="1533496"/>
          </a:xfrm>
          <a:prstGeom prst="rect">
            <a:avLst/>
          </a:prstGeom>
        </p:spPr>
      </p:pic>
      <p:sp>
        <p:nvSpPr>
          <p:cNvPr id="22" name="TextBox 21">
            <a:extLst>
              <a:ext uri="{FF2B5EF4-FFF2-40B4-BE49-F238E27FC236}">
                <a16:creationId xmlns:a16="http://schemas.microsoft.com/office/drawing/2014/main" id="{2A29819D-292B-270F-EF71-EC53B964EB94}"/>
              </a:ext>
            </a:extLst>
          </p:cNvPr>
          <p:cNvSpPr txBox="1"/>
          <p:nvPr/>
        </p:nvSpPr>
        <p:spPr>
          <a:xfrm>
            <a:off x="264841" y="1686495"/>
            <a:ext cx="5748277" cy="646331"/>
          </a:xfrm>
          <a:prstGeom prst="rect">
            <a:avLst/>
          </a:prstGeom>
          <a:noFill/>
        </p:spPr>
        <p:txBody>
          <a:bodyPr wrap="square">
            <a:spAutoFit/>
          </a:bodyPr>
          <a:lstStyle/>
          <a:p>
            <a:r>
              <a:rPr lang="en-GB" dirty="0">
                <a:solidFill>
                  <a:srgbClr val="000000"/>
                </a:solidFill>
              </a:rPr>
              <a:t>I</a:t>
            </a:r>
            <a:r>
              <a:rPr lang="en-GB" sz="1800" b="0" i="0" u="none" strike="noStrike" baseline="0" dirty="0">
                <a:solidFill>
                  <a:srgbClr val="000000"/>
                </a:solidFill>
              </a:rPr>
              <a:t>nconsistencies in nomenclature – no consensus in naming and anatomica</a:t>
            </a:r>
            <a:r>
              <a:rPr lang="en-GB" dirty="0">
                <a:solidFill>
                  <a:srgbClr val="000000"/>
                </a:solidFill>
              </a:rPr>
              <a:t>l boundaries</a:t>
            </a:r>
            <a:endParaRPr lang="en-DE" sz="1800" dirty="0"/>
          </a:p>
        </p:txBody>
      </p:sp>
      <p:sp>
        <p:nvSpPr>
          <p:cNvPr id="26" name="TextBox 25">
            <a:extLst>
              <a:ext uri="{FF2B5EF4-FFF2-40B4-BE49-F238E27FC236}">
                <a16:creationId xmlns:a16="http://schemas.microsoft.com/office/drawing/2014/main" id="{E0326230-6A2D-D3F4-1235-6C63ED298D52}"/>
              </a:ext>
            </a:extLst>
          </p:cNvPr>
          <p:cNvSpPr txBox="1"/>
          <p:nvPr/>
        </p:nvSpPr>
        <p:spPr>
          <a:xfrm>
            <a:off x="264841" y="2466352"/>
            <a:ext cx="4318471" cy="646331"/>
          </a:xfrm>
          <a:prstGeom prst="rect">
            <a:avLst/>
          </a:prstGeom>
          <a:noFill/>
        </p:spPr>
        <p:txBody>
          <a:bodyPr wrap="square">
            <a:spAutoFit/>
          </a:bodyPr>
          <a:lstStyle/>
          <a:p>
            <a:r>
              <a:rPr lang="en-US" dirty="0">
                <a:solidFill>
                  <a:srgbClr val="000000"/>
                </a:solidFill>
              </a:rPr>
              <a:t>C</a:t>
            </a:r>
            <a:r>
              <a:rPr lang="en-US" sz="1800" b="0" i="0" u="none" strike="noStrike" baseline="0" dirty="0">
                <a:solidFill>
                  <a:srgbClr val="000000"/>
                </a:solidFill>
              </a:rPr>
              <a:t>hallenging to draw direct comparisons with primate studies </a:t>
            </a:r>
            <a:endParaRPr lang="en-DE" dirty="0"/>
          </a:p>
        </p:txBody>
      </p:sp>
      <p:pic>
        <p:nvPicPr>
          <p:cNvPr id="21" name="Picture 20">
            <a:extLst>
              <a:ext uri="{FF2B5EF4-FFF2-40B4-BE49-F238E27FC236}">
                <a16:creationId xmlns:a16="http://schemas.microsoft.com/office/drawing/2014/main" id="{29EBC0C0-9A69-CB26-A2E2-A2974D149C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9320" y="2716443"/>
            <a:ext cx="941406" cy="941406"/>
          </a:xfrm>
          <a:prstGeom prst="rect">
            <a:avLst/>
          </a:prstGeom>
        </p:spPr>
      </p:pic>
      <p:sp>
        <p:nvSpPr>
          <p:cNvPr id="30" name="TextBox 29">
            <a:extLst>
              <a:ext uri="{FF2B5EF4-FFF2-40B4-BE49-F238E27FC236}">
                <a16:creationId xmlns:a16="http://schemas.microsoft.com/office/drawing/2014/main" id="{7E7BCCB6-C67E-3400-E984-2DE11A3FF4DB}"/>
              </a:ext>
            </a:extLst>
          </p:cNvPr>
          <p:cNvSpPr txBox="1"/>
          <p:nvPr/>
        </p:nvSpPr>
        <p:spPr>
          <a:xfrm rot="19878847">
            <a:off x="4488974" y="2401684"/>
            <a:ext cx="1439953" cy="400110"/>
          </a:xfrm>
          <a:prstGeom prst="rect">
            <a:avLst/>
          </a:prstGeom>
          <a:noFill/>
        </p:spPr>
        <p:txBody>
          <a:bodyPr wrap="square">
            <a:spAutoFit/>
          </a:bodyPr>
          <a:lstStyle/>
          <a:p>
            <a:pPr algn="ctr"/>
            <a:r>
              <a:rPr lang="en-US" sz="1000" dirty="0"/>
              <a:t>Medial prefrontal cortex (</a:t>
            </a:r>
            <a:r>
              <a:rPr lang="en-US" sz="1000" dirty="0" err="1"/>
              <a:t>mPFC</a:t>
            </a:r>
            <a:r>
              <a:rPr lang="en-US" sz="1000" dirty="0"/>
              <a:t>)</a:t>
            </a:r>
            <a:endParaRPr lang="en-DE" sz="1000" dirty="0"/>
          </a:p>
        </p:txBody>
      </p:sp>
      <p:sp>
        <p:nvSpPr>
          <p:cNvPr id="32" name="TextBox 31">
            <a:extLst>
              <a:ext uri="{FF2B5EF4-FFF2-40B4-BE49-F238E27FC236}">
                <a16:creationId xmlns:a16="http://schemas.microsoft.com/office/drawing/2014/main" id="{36011F0B-3B0E-2BB4-687B-3C78DFB42A0C}"/>
              </a:ext>
            </a:extLst>
          </p:cNvPr>
          <p:cNvSpPr txBox="1"/>
          <p:nvPr/>
        </p:nvSpPr>
        <p:spPr>
          <a:xfrm rot="1672955">
            <a:off x="4642357" y="3418522"/>
            <a:ext cx="1065763" cy="400110"/>
          </a:xfrm>
          <a:prstGeom prst="rect">
            <a:avLst/>
          </a:prstGeom>
          <a:noFill/>
        </p:spPr>
        <p:txBody>
          <a:bodyPr wrap="square">
            <a:spAutoFit/>
          </a:bodyPr>
          <a:lstStyle/>
          <a:p>
            <a:pPr algn="ctr"/>
            <a:r>
              <a:rPr lang="en-US" sz="1000" dirty="0"/>
              <a:t>orbitofrontal cortex (OFC)</a:t>
            </a:r>
            <a:endParaRPr lang="en-DE" sz="1000" dirty="0"/>
          </a:p>
        </p:txBody>
      </p:sp>
      <p:sp>
        <p:nvSpPr>
          <p:cNvPr id="38" name="TextBox 37">
            <a:extLst>
              <a:ext uri="{FF2B5EF4-FFF2-40B4-BE49-F238E27FC236}">
                <a16:creationId xmlns:a16="http://schemas.microsoft.com/office/drawing/2014/main" id="{F1FE12F9-B260-70CE-7687-62AEEDF2F8D5}"/>
              </a:ext>
            </a:extLst>
          </p:cNvPr>
          <p:cNvSpPr txBox="1"/>
          <p:nvPr/>
        </p:nvSpPr>
        <p:spPr>
          <a:xfrm rot="1610535">
            <a:off x="6080777" y="2401615"/>
            <a:ext cx="1065765" cy="553998"/>
          </a:xfrm>
          <a:prstGeom prst="rect">
            <a:avLst/>
          </a:prstGeom>
          <a:noFill/>
        </p:spPr>
        <p:txBody>
          <a:bodyPr wrap="square">
            <a:spAutoFit/>
          </a:bodyPr>
          <a:lstStyle/>
          <a:p>
            <a:pPr algn="ctr"/>
            <a:r>
              <a:rPr lang="en-US" sz="1000" dirty="0"/>
              <a:t>anterior cingulate cortex (ACC)</a:t>
            </a:r>
            <a:endParaRPr lang="en-DE" sz="1000" dirty="0"/>
          </a:p>
        </p:txBody>
      </p:sp>
      <p:sp>
        <p:nvSpPr>
          <p:cNvPr id="39" name="TextBox 38">
            <a:extLst>
              <a:ext uri="{FF2B5EF4-FFF2-40B4-BE49-F238E27FC236}">
                <a16:creationId xmlns:a16="http://schemas.microsoft.com/office/drawing/2014/main" id="{8DC8A289-738B-EF97-AB66-6CC5B00DF43F}"/>
              </a:ext>
            </a:extLst>
          </p:cNvPr>
          <p:cNvSpPr txBox="1"/>
          <p:nvPr/>
        </p:nvSpPr>
        <p:spPr>
          <a:xfrm rot="19531074">
            <a:off x="6146314" y="3551815"/>
            <a:ext cx="1065765" cy="246221"/>
          </a:xfrm>
          <a:prstGeom prst="rect">
            <a:avLst/>
          </a:prstGeom>
          <a:noFill/>
        </p:spPr>
        <p:txBody>
          <a:bodyPr wrap="square">
            <a:spAutoFit/>
          </a:bodyPr>
          <a:lstStyle/>
          <a:p>
            <a:pPr algn="ctr"/>
            <a:r>
              <a:rPr lang="en-US" sz="1000" dirty="0"/>
              <a:t>Pre-limbic area</a:t>
            </a:r>
            <a:endParaRPr lang="en-DE" sz="1000" dirty="0"/>
          </a:p>
        </p:txBody>
      </p:sp>
      <p:sp>
        <p:nvSpPr>
          <p:cNvPr id="40" name="TextBox 39">
            <a:extLst>
              <a:ext uri="{FF2B5EF4-FFF2-40B4-BE49-F238E27FC236}">
                <a16:creationId xmlns:a16="http://schemas.microsoft.com/office/drawing/2014/main" id="{207BB350-7A97-7D0C-2EFD-157C8EBF1BE4}"/>
              </a:ext>
            </a:extLst>
          </p:cNvPr>
          <p:cNvSpPr txBox="1"/>
          <p:nvPr/>
        </p:nvSpPr>
        <p:spPr>
          <a:xfrm>
            <a:off x="2355408" y="4379662"/>
            <a:ext cx="7950635" cy="369332"/>
          </a:xfrm>
          <a:prstGeom prst="rect">
            <a:avLst/>
          </a:prstGeom>
          <a:noFill/>
        </p:spPr>
        <p:txBody>
          <a:bodyPr wrap="square">
            <a:spAutoFit/>
          </a:bodyPr>
          <a:lstStyle/>
          <a:p>
            <a:r>
              <a:rPr lang="en-US" b="1" dirty="0">
                <a:solidFill>
                  <a:srgbClr val="000000"/>
                </a:solidFill>
              </a:rPr>
              <a:t>We need a proper analogue of human frontopolar cortex (anterior PFC) in rodents</a:t>
            </a:r>
            <a:endParaRPr lang="en-DE" b="1" dirty="0"/>
          </a:p>
        </p:txBody>
      </p:sp>
      <p:pic>
        <p:nvPicPr>
          <p:cNvPr id="2" name="Picture 1" descr="Gerbil.jpg">
            <a:extLst>
              <a:ext uri="{FF2B5EF4-FFF2-40B4-BE49-F238E27FC236}">
                <a16:creationId xmlns:a16="http://schemas.microsoft.com/office/drawing/2014/main" id="{D3AE2D61-356D-3389-3507-4408E6331FB7}"/>
              </a:ext>
            </a:extLst>
          </p:cNvPr>
          <p:cNvPicPr>
            <a:picLocks noChangeAspect="1"/>
          </p:cNvPicPr>
          <p:nvPr/>
        </p:nvPicPr>
        <p:blipFill>
          <a:blip r:embed="rId7"/>
          <a:srcRect l="17885" r="22073"/>
          <a:stretch>
            <a:fillRect/>
          </a:stretch>
        </p:blipFill>
        <p:spPr>
          <a:xfrm>
            <a:off x="10775971" y="4835632"/>
            <a:ext cx="1343848" cy="1543995"/>
          </a:xfrm>
          <a:prstGeom prst="rect">
            <a:avLst/>
          </a:prstGeom>
        </p:spPr>
      </p:pic>
      <p:sp>
        <p:nvSpPr>
          <p:cNvPr id="3" name="TextBox 2">
            <a:extLst>
              <a:ext uri="{FF2B5EF4-FFF2-40B4-BE49-F238E27FC236}">
                <a16:creationId xmlns:a16="http://schemas.microsoft.com/office/drawing/2014/main" id="{0AE6730D-ECAC-5998-B794-31EF986271C4}"/>
              </a:ext>
            </a:extLst>
          </p:cNvPr>
          <p:cNvSpPr txBox="1"/>
          <p:nvPr/>
        </p:nvSpPr>
        <p:spPr>
          <a:xfrm>
            <a:off x="72181" y="4812645"/>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4" name="Group 3">
            <a:extLst>
              <a:ext uri="{FF2B5EF4-FFF2-40B4-BE49-F238E27FC236}">
                <a16:creationId xmlns:a16="http://schemas.microsoft.com/office/drawing/2014/main" id="{48CED59A-2FD3-421E-48BC-DA529EC5803E}"/>
              </a:ext>
            </a:extLst>
          </p:cNvPr>
          <p:cNvGrpSpPr/>
          <p:nvPr/>
        </p:nvGrpSpPr>
        <p:grpSpPr>
          <a:xfrm>
            <a:off x="6605558" y="5101582"/>
            <a:ext cx="2045010" cy="1114292"/>
            <a:chOff x="5866150" y="3615309"/>
            <a:chExt cx="2695488" cy="1468726"/>
          </a:xfrm>
        </p:grpSpPr>
        <p:grpSp>
          <p:nvGrpSpPr>
            <p:cNvPr id="5" name="Group 4">
              <a:extLst>
                <a:ext uri="{FF2B5EF4-FFF2-40B4-BE49-F238E27FC236}">
                  <a16:creationId xmlns:a16="http://schemas.microsoft.com/office/drawing/2014/main" id="{76BB33CE-BE97-C26E-77E4-8E9262E42F62}"/>
                </a:ext>
              </a:extLst>
            </p:cNvPr>
            <p:cNvGrpSpPr/>
            <p:nvPr/>
          </p:nvGrpSpPr>
          <p:grpSpPr>
            <a:xfrm>
              <a:off x="5866150" y="3615309"/>
              <a:ext cx="2695488" cy="1468726"/>
              <a:chOff x="5866150" y="3615309"/>
              <a:chExt cx="2695488" cy="1468726"/>
            </a:xfrm>
          </p:grpSpPr>
          <p:pic>
            <p:nvPicPr>
              <p:cNvPr id="7" name="Picture 6">
                <a:extLst>
                  <a:ext uri="{FF2B5EF4-FFF2-40B4-BE49-F238E27FC236}">
                    <a16:creationId xmlns:a16="http://schemas.microsoft.com/office/drawing/2014/main" id="{F4469C57-14DC-36A2-B487-0D3BF69696F5}"/>
                  </a:ext>
                </a:extLst>
              </p:cNvPr>
              <p:cNvPicPr>
                <a:picLocks noChangeAspect="1"/>
              </p:cNvPicPr>
              <p:nvPr/>
            </p:nvPicPr>
            <p:blipFill rotWithShape="1">
              <a:blip r:embed="rId8">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9" name="TextBox 8">
                <a:extLst>
                  <a:ext uri="{FF2B5EF4-FFF2-40B4-BE49-F238E27FC236}">
                    <a16:creationId xmlns:a16="http://schemas.microsoft.com/office/drawing/2014/main" id="{6A5E4799-F098-ADA7-0042-6896048B2770}"/>
                  </a:ext>
                </a:extLst>
              </p:cNvPr>
              <p:cNvSpPr txBox="1"/>
              <p:nvPr/>
            </p:nvSpPr>
            <p:spPr>
              <a:xfrm>
                <a:off x="5866150" y="4718928"/>
                <a:ext cx="2695488" cy="365107"/>
              </a:xfrm>
              <a:prstGeom prst="rect">
                <a:avLst/>
              </a:prstGeom>
              <a:noFill/>
            </p:spPr>
            <p:txBody>
              <a:bodyPr wrap="square">
                <a:spAutoFit/>
              </a:bodyPr>
              <a:lstStyle/>
              <a:p>
                <a:r>
                  <a:rPr lang="en-GB" sz="1200" dirty="0"/>
                  <a:t>Radtke-Schuller et al., 2016</a:t>
                </a:r>
                <a:endParaRPr lang="en-DE" sz="1200" dirty="0"/>
              </a:p>
            </p:txBody>
          </p:sp>
        </p:grpSp>
        <p:sp>
          <p:nvSpPr>
            <p:cNvPr id="6" name="Oval 5">
              <a:extLst>
                <a:ext uri="{FF2B5EF4-FFF2-40B4-BE49-F238E27FC236}">
                  <a16:creationId xmlns:a16="http://schemas.microsoft.com/office/drawing/2014/main" id="{B951927D-372A-9E1B-3838-228C27E01D34}"/>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2" name="TextBox 11">
            <a:extLst>
              <a:ext uri="{FF2B5EF4-FFF2-40B4-BE49-F238E27FC236}">
                <a16:creationId xmlns:a16="http://schemas.microsoft.com/office/drawing/2014/main" id="{9C59F207-BEB8-D11A-9166-3BAC83DC4E0F}"/>
              </a:ext>
            </a:extLst>
          </p:cNvPr>
          <p:cNvSpPr txBox="1"/>
          <p:nvPr/>
        </p:nvSpPr>
        <p:spPr>
          <a:xfrm>
            <a:off x="72181" y="5389482"/>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20" name="TextBox 19">
            <a:extLst>
              <a:ext uri="{FF2B5EF4-FFF2-40B4-BE49-F238E27FC236}">
                <a16:creationId xmlns:a16="http://schemas.microsoft.com/office/drawing/2014/main" id="{693C36CB-445B-D7C0-C8F9-1ECB29B9E4B1}"/>
              </a:ext>
            </a:extLst>
          </p:cNvPr>
          <p:cNvSpPr txBox="1"/>
          <p:nvPr/>
        </p:nvSpPr>
        <p:spPr>
          <a:xfrm>
            <a:off x="7645916" y="2629386"/>
            <a:ext cx="5831157" cy="369332"/>
          </a:xfrm>
          <a:prstGeom prst="rect">
            <a:avLst/>
          </a:prstGeom>
          <a:noFill/>
        </p:spPr>
        <p:txBody>
          <a:bodyPr wrap="square">
            <a:spAutoFit/>
          </a:bodyPr>
          <a:lstStyle/>
          <a:p>
            <a:r>
              <a:rPr lang="en-US" dirty="0"/>
              <a:t>Exploratory behaviour is observed in rodents</a:t>
            </a:r>
            <a:endParaRPr lang="en-DE" sz="1800" dirty="0"/>
          </a:p>
        </p:txBody>
      </p:sp>
      <p:sp>
        <p:nvSpPr>
          <p:cNvPr id="23" name="TextBox 22">
            <a:extLst>
              <a:ext uri="{FF2B5EF4-FFF2-40B4-BE49-F238E27FC236}">
                <a16:creationId xmlns:a16="http://schemas.microsoft.com/office/drawing/2014/main" id="{AEAEF86B-EE54-7725-90B1-DD09A8E2F2AE}"/>
              </a:ext>
            </a:extLst>
          </p:cNvPr>
          <p:cNvSpPr txBox="1"/>
          <p:nvPr/>
        </p:nvSpPr>
        <p:spPr>
          <a:xfrm>
            <a:off x="3288632" y="39303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622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3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p:bldP spid="30" grpId="0"/>
      <p:bldP spid="32" grpId="0"/>
      <p:bldP spid="38" grpId="0"/>
      <p:bldP spid="39" grpId="0"/>
      <p:bldP spid="40" grpId="0"/>
      <p:bldP spid="3" grpId="0"/>
      <p:bldP spid="12" grpId="0"/>
      <p:bldP spid="20" grpId="0"/>
      <p:bldP spid="2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0B4E-CFFF-2A93-F380-95F03F5D8F1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F4D8B17E-9161-55D9-EC8A-66B16A786C58}"/>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9E26B835-6DAF-C57C-8301-485F064DD1D2}"/>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DA01A25A-718A-4D51-93AA-4CB9B37DAAC0}"/>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529117-80B1-0B06-7AAE-4B5165F10688}"/>
              </a:ext>
            </a:extLst>
          </p:cNvPr>
          <p:cNvSpPr>
            <a:spLocks noGrp="1"/>
          </p:cNvSpPr>
          <p:nvPr>
            <p:ph type="dt" sz="half" idx="10"/>
          </p:nvPr>
        </p:nvSpPr>
        <p:spPr/>
        <p:txBody>
          <a:bodyPr/>
          <a:lstStyle/>
          <a:p>
            <a:fld id="{23F29084-84E4-4351-8025-EECC3E3A8478}" type="datetime8">
              <a:rPr lang="en-DE" smtClean="0"/>
              <a:t>2/19/24 9:07 AM</a:t>
            </a:fld>
            <a:endParaRPr lang="en-DE" dirty="0"/>
          </a:p>
        </p:txBody>
      </p:sp>
      <p:sp>
        <p:nvSpPr>
          <p:cNvPr id="31" name="Slide Number Placeholder 30">
            <a:extLst>
              <a:ext uri="{FF2B5EF4-FFF2-40B4-BE49-F238E27FC236}">
                <a16:creationId xmlns:a16="http://schemas.microsoft.com/office/drawing/2014/main" id="{B296BFFB-7E03-BC53-7B64-78F752E72F7D}"/>
              </a:ext>
            </a:extLst>
          </p:cNvPr>
          <p:cNvSpPr>
            <a:spLocks noGrp="1"/>
          </p:cNvSpPr>
          <p:nvPr>
            <p:ph type="sldNum" sz="quarter" idx="12"/>
          </p:nvPr>
        </p:nvSpPr>
        <p:spPr/>
        <p:txBody>
          <a:bodyPr/>
          <a:lstStyle/>
          <a:p>
            <a:fld id="{8D002933-DA69-4593-A8BE-46BA8199777B}" type="slidenum">
              <a:rPr lang="en-DE" smtClean="0"/>
              <a:t>8</a:t>
            </a:fld>
            <a:endParaRPr lang="en-DE"/>
          </a:p>
        </p:txBody>
      </p:sp>
      <p:sp>
        <p:nvSpPr>
          <p:cNvPr id="37" name="Title 1">
            <a:extLst>
              <a:ext uri="{FF2B5EF4-FFF2-40B4-BE49-F238E27FC236}">
                <a16:creationId xmlns:a16="http://schemas.microsoft.com/office/drawing/2014/main" id="{544CEB7E-2A73-F433-7016-6205846C76C6}"/>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latin typeface="Georgia" panose="02040502050405020303" pitchFamily="18" charset="0"/>
              </a:rPr>
              <a:t>In this study</a:t>
            </a:r>
            <a:endParaRPr lang="en-DE"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B7F8EAB0-2532-49D0-BCC6-A1FCE592C056}"/>
              </a:ext>
            </a:extLst>
          </p:cNvPr>
          <p:cNvPicPr>
            <a:picLocks noChangeAspect="1"/>
          </p:cNvPicPr>
          <p:nvPr/>
        </p:nvPicPr>
        <p:blipFill>
          <a:blip r:embed="rId3"/>
          <a:srcRect l="17885" r="22073"/>
          <a:stretch>
            <a:fillRect/>
          </a:stretch>
        </p:blipFill>
        <p:spPr>
          <a:xfrm>
            <a:off x="10941201" y="1039205"/>
            <a:ext cx="1250799" cy="1437088"/>
          </a:xfrm>
          <a:prstGeom prst="rect">
            <a:avLst/>
          </a:prstGeom>
        </p:spPr>
      </p:pic>
      <p:sp>
        <p:nvSpPr>
          <p:cNvPr id="25" name="TextBox 24">
            <a:extLst>
              <a:ext uri="{FF2B5EF4-FFF2-40B4-BE49-F238E27FC236}">
                <a16:creationId xmlns:a16="http://schemas.microsoft.com/office/drawing/2014/main" id="{A627C5F0-9B2A-4022-86ED-5557FB71D370}"/>
              </a:ext>
            </a:extLst>
          </p:cNvPr>
          <p:cNvSpPr txBox="1"/>
          <p:nvPr/>
        </p:nvSpPr>
        <p:spPr>
          <a:xfrm>
            <a:off x="80534" y="1176355"/>
            <a:ext cx="9239930" cy="830997"/>
          </a:xfrm>
          <a:prstGeom prst="rect">
            <a:avLst/>
          </a:prstGeom>
          <a:noFill/>
        </p:spPr>
        <p:txBody>
          <a:bodyPr wrap="square" rtlCol="0">
            <a:spAutoFit/>
          </a:bodyPr>
          <a:lstStyle/>
          <a:p>
            <a:r>
              <a:rPr lang="en-US" sz="2400" b="1" dirty="0"/>
              <a:t>Adapted</a:t>
            </a:r>
            <a:r>
              <a:rPr lang="en-US" sz="2400" dirty="0"/>
              <a:t> an established </a:t>
            </a:r>
            <a:r>
              <a:rPr lang="en-US" sz="2400" b="1" dirty="0"/>
              <a:t>probabilistic foraging paradigm </a:t>
            </a:r>
            <a:r>
              <a:rPr lang="en-US" sz="2400" dirty="0">
                <a:sym typeface="Wingdings" panose="05000000000000000000" pitchFamily="2" charset="2"/>
              </a:rPr>
              <a:t> </a:t>
            </a:r>
            <a:r>
              <a:rPr lang="en-US" sz="2400" b="1" dirty="0">
                <a:sym typeface="Wingdings" panose="05000000000000000000" pitchFamily="2" charset="2"/>
              </a:rPr>
              <a:t>exploration-exploitation dilemma</a:t>
            </a:r>
            <a:endParaRPr lang="en-DE" sz="2400" b="1" dirty="0"/>
          </a:p>
        </p:txBody>
      </p:sp>
      <p:sp>
        <p:nvSpPr>
          <p:cNvPr id="26" name="TextBox 25">
            <a:extLst>
              <a:ext uri="{FF2B5EF4-FFF2-40B4-BE49-F238E27FC236}">
                <a16:creationId xmlns:a16="http://schemas.microsoft.com/office/drawing/2014/main" id="{03B3D2AB-4282-47C5-A65F-861439196785}"/>
              </a:ext>
            </a:extLst>
          </p:cNvPr>
          <p:cNvSpPr txBox="1"/>
          <p:nvPr/>
        </p:nvSpPr>
        <p:spPr>
          <a:xfrm>
            <a:off x="80534" y="2165340"/>
            <a:ext cx="9079509" cy="830997"/>
          </a:xfrm>
          <a:prstGeom prst="rect">
            <a:avLst/>
          </a:prstGeom>
          <a:noFill/>
        </p:spPr>
        <p:txBody>
          <a:bodyPr wrap="square" rtlCol="0">
            <a:spAutoFit/>
          </a:bodyPr>
          <a:lstStyle/>
          <a:p>
            <a:r>
              <a:rPr lang="en-US" sz="2400" dirty="0"/>
              <a:t>Neural underpinnings of decision-making in uncertain environments using </a:t>
            </a:r>
            <a:r>
              <a:rPr lang="en-US" sz="2400" b="1" dirty="0"/>
              <a:t>Mongolian gerbils </a:t>
            </a:r>
            <a:r>
              <a:rPr lang="en-US" sz="2400" dirty="0"/>
              <a:t>as a </a:t>
            </a:r>
            <a:r>
              <a:rPr lang="en-US" sz="2400" b="1" dirty="0"/>
              <a:t>rodent model</a:t>
            </a:r>
            <a:endParaRPr lang="en-DE" sz="2400" b="1" dirty="0"/>
          </a:p>
        </p:txBody>
      </p:sp>
      <p:sp>
        <p:nvSpPr>
          <p:cNvPr id="30" name="TextBox 29">
            <a:extLst>
              <a:ext uri="{FF2B5EF4-FFF2-40B4-BE49-F238E27FC236}">
                <a16:creationId xmlns:a16="http://schemas.microsoft.com/office/drawing/2014/main" id="{5305C254-FB2B-4812-8727-80D33500D54E}"/>
              </a:ext>
            </a:extLst>
          </p:cNvPr>
          <p:cNvSpPr txBox="1"/>
          <p:nvPr/>
        </p:nvSpPr>
        <p:spPr>
          <a:xfrm>
            <a:off x="80534" y="4435188"/>
            <a:ext cx="9436942" cy="830997"/>
          </a:xfrm>
          <a:prstGeom prst="rect">
            <a:avLst/>
          </a:prstGeom>
          <a:noFill/>
        </p:spPr>
        <p:txBody>
          <a:bodyPr wrap="square" rtlCol="0">
            <a:spAutoFit/>
          </a:bodyPr>
          <a:lstStyle/>
          <a:p>
            <a:r>
              <a:rPr lang="en-US" sz="2400" dirty="0"/>
              <a:t>A crucial model for investigating similar processes in complex beings, including humans</a:t>
            </a:r>
            <a:endParaRPr lang="en-DE" sz="2400" dirty="0"/>
          </a:p>
        </p:txBody>
      </p:sp>
      <p:sp>
        <p:nvSpPr>
          <p:cNvPr id="32" name="TextBox 31">
            <a:extLst>
              <a:ext uri="{FF2B5EF4-FFF2-40B4-BE49-F238E27FC236}">
                <a16:creationId xmlns:a16="http://schemas.microsoft.com/office/drawing/2014/main" id="{6F918E81-BFA8-4D57-BEB0-90CB49A3496A}"/>
              </a:ext>
            </a:extLst>
          </p:cNvPr>
          <p:cNvSpPr txBox="1"/>
          <p:nvPr/>
        </p:nvSpPr>
        <p:spPr>
          <a:xfrm>
            <a:off x="621954" y="5482599"/>
            <a:ext cx="10731845" cy="830997"/>
          </a:xfrm>
          <a:prstGeom prst="rect">
            <a:avLst/>
          </a:prstGeom>
          <a:noFill/>
        </p:spPr>
        <p:txBody>
          <a:bodyPr wrap="square" rtlCol="0">
            <a:spAutoFit/>
          </a:bodyPr>
          <a:lstStyle/>
          <a:p>
            <a:pPr algn="ctr"/>
            <a:r>
              <a:rPr lang="en-US" sz="2400" dirty="0"/>
              <a:t>Now, let’s get into some details! (</a:t>
            </a:r>
            <a:r>
              <a:rPr lang="en-US" sz="2400" dirty="0">
                <a:solidFill>
                  <a:srgbClr val="FF0000"/>
                </a:solidFill>
              </a:rPr>
              <a:t>Disclaimer</a:t>
            </a:r>
            <a:r>
              <a:rPr lang="en-US" sz="2400" dirty="0"/>
              <a:t>: A lot of neuroscientific jargons will be thrown at you!)</a:t>
            </a:r>
            <a:endParaRPr lang="en-DE" sz="2400" dirty="0"/>
          </a:p>
        </p:txBody>
      </p:sp>
      <p:grpSp>
        <p:nvGrpSpPr>
          <p:cNvPr id="2" name="Group 1">
            <a:extLst>
              <a:ext uri="{FF2B5EF4-FFF2-40B4-BE49-F238E27FC236}">
                <a16:creationId xmlns:a16="http://schemas.microsoft.com/office/drawing/2014/main" id="{636EE074-68E6-7B4F-F5BB-2E848FFE9617}"/>
              </a:ext>
            </a:extLst>
          </p:cNvPr>
          <p:cNvGrpSpPr/>
          <p:nvPr/>
        </p:nvGrpSpPr>
        <p:grpSpPr>
          <a:xfrm>
            <a:off x="9320464" y="2602620"/>
            <a:ext cx="3648776" cy="1078047"/>
            <a:chOff x="9270432" y="1438330"/>
            <a:chExt cx="3648776" cy="1078047"/>
          </a:xfrm>
        </p:grpSpPr>
        <p:sp>
          <p:nvSpPr>
            <p:cNvPr id="3" name="TextBox 2">
              <a:extLst>
                <a:ext uri="{FF2B5EF4-FFF2-40B4-BE49-F238E27FC236}">
                  <a16:creationId xmlns:a16="http://schemas.microsoft.com/office/drawing/2014/main" id="{825A6496-3A7B-81BA-98D3-F347143AC2C3}"/>
                </a:ext>
              </a:extLst>
            </p:cNvPr>
            <p:cNvSpPr txBox="1"/>
            <p:nvPr/>
          </p:nvSpPr>
          <p:spPr>
            <a:xfrm>
              <a:off x="9932168" y="2254767"/>
              <a:ext cx="2987040" cy="261610"/>
            </a:xfrm>
            <a:prstGeom prst="rect">
              <a:avLst/>
            </a:prstGeom>
            <a:noFill/>
          </p:spPr>
          <p:txBody>
            <a:bodyPr wrap="square">
              <a:spAutoFit/>
            </a:bodyPr>
            <a:lstStyle/>
            <a:p>
              <a:r>
                <a:rPr lang="en-GB" sz="1100" b="0" i="0" u="none" strike="noStrike" baseline="0" dirty="0">
                  <a:solidFill>
                    <a:srgbClr val="000000"/>
                  </a:solidFill>
                  <a:latin typeface="Arial" panose="020B0604020202020204" pitchFamily="34" charset="0"/>
                </a:rPr>
                <a:t>(Lottem et al., 2018) </a:t>
              </a:r>
              <a:endParaRPr lang="en-DE" sz="1100" dirty="0"/>
            </a:p>
          </p:txBody>
        </p:sp>
        <p:pic>
          <p:nvPicPr>
            <p:cNvPr id="4" name="Picture 3">
              <a:extLst>
                <a:ext uri="{FF2B5EF4-FFF2-40B4-BE49-F238E27FC236}">
                  <a16:creationId xmlns:a16="http://schemas.microsoft.com/office/drawing/2014/main" id="{51A74923-D52B-32B3-0CDA-10C3E307F74D}"/>
                </a:ext>
              </a:extLst>
            </p:cNvPr>
            <p:cNvPicPr>
              <a:picLocks noChangeAspect="1"/>
            </p:cNvPicPr>
            <p:nvPr/>
          </p:nvPicPr>
          <p:blipFill>
            <a:blip r:embed="rId4"/>
            <a:stretch>
              <a:fillRect/>
            </a:stretch>
          </p:blipFill>
          <p:spPr>
            <a:xfrm>
              <a:off x="9270432" y="1438330"/>
              <a:ext cx="2784522" cy="747424"/>
            </a:xfrm>
            <a:prstGeom prst="rect">
              <a:avLst/>
            </a:prstGeom>
          </p:spPr>
        </p:pic>
      </p:grpSp>
      <p:sp>
        <p:nvSpPr>
          <p:cNvPr id="5" name="TextBox 4">
            <a:extLst>
              <a:ext uri="{FF2B5EF4-FFF2-40B4-BE49-F238E27FC236}">
                <a16:creationId xmlns:a16="http://schemas.microsoft.com/office/drawing/2014/main" id="{97207E05-86CB-7E97-D3B1-55CD762EFE64}"/>
              </a:ext>
            </a:extLst>
          </p:cNvPr>
          <p:cNvSpPr txBox="1"/>
          <p:nvPr/>
        </p:nvSpPr>
        <p:spPr>
          <a:xfrm>
            <a:off x="87014" y="3195201"/>
            <a:ext cx="8536183" cy="461665"/>
          </a:xfrm>
          <a:prstGeom prst="rect">
            <a:avLst/>
          </a:prstGeom>
          <a:noFill/>
        </p:spPr>
        <p:txBody>
          <a:bodyPr wrap="none" rtlCol="0">
            <a:spAutoFit/>
          </a:bodyPr>
          <a:lstStyle/>
          <a:p>
            <a:r>
              <a:rPr lang="en-US" sz="2400" dirty="0"/>
              <a:t>Established electrophysiology techniques to study layer processing </a:t>
            </a:r>
            <a:endParaRPr lang="en-DE" sz="2400" dirty="0"/>
          </a:p>
        </p:txBody>
      </p:sp>
      <p:sp>
        <p:nvSpPr>
          <p:cNvPr id="6" name="TextBox 5">
            <a:extLst>
              <a:ext uri="{FF2B5EF4-FFF2-40B4-BE49-F238E27FC236}">
                <a16:creationId xmlns:a16="http://schemas.microsoft.com/office/drawing/2014/main" id="{B6B0291B-0282-3868-4279-F7EA828C504C}"/>
              </a:ext>
            </a:extLst>
          </p:cNvPr>
          <p:cNvSpPr txBox="1"/>
          <p:nvPr/>
        </p:nvSpPr>
        <p:spPr>
          <a:xfrm>
            <a:off x="80534" y="3612137"/>
            <a:ext cx="8270923" cy="646331"/>
          </a:xfrm>
          <a:prstGeom prst="rect">
            <a:avLst/>
          </a:prstGeom>
          <a:noFill/>
        </p:spPr>
        <p:txBody>
          <a:bodyPr wrap="square">
            <a:spAutoFit/>
          </a:bodyPr>
          <a:lstStyle/>
          <a:p>
            <a:r>
              <a:rPr lang="en-GB" b="0" i="0" u="none" strike="noStrike" baseline="0" dirty="0">
                <a:solidFill>
                  <a:srgbClr val="000000"/>
                </a:solidFill>
              </a:rPr>
              <a:t>(Ohl et al., 1999, Happel et al., 2010, 2014) (Deane et al., 2020; Happel et al., 2014; </a:t>
            </a:r>
            <a:r>
              <a:rPr lang="en-GB" b="0" i="0" u="none" strike="noStrike" baseline="0" dirty="0" err="1">
                <a:solidFill>
                  <a:srgbClr val="000000"/>
                </a:solidFill>
              </a:rPr>
              <a:t>Zempeltzi</a:t>
            </a:r>
            <a:r>
              <a:rPr lang="en-GB" b="0" i="0" u="none" strike="noStrike" baseline="0" dirty="0">
                <a:solidFill>
                  <a:srgbClr val="000000"/>
                </a:solidFill>
              </a:rPr>
              <a:t> et al., 2020) (</a:t>
            </a:r>
            <a:r>
              <a:rPr lang="en-GB" b="0" i="0" u="none" strike="noStrike" baseline="0" dirty="0" err="1">
                <a:solidFill>
                  <a:srgbClr val="000000"/>
                </a:solidFill>
              </a:rPr>
              <a:t>Brunk</a:t>
            </a:r>
            <a:r>
              <a:rPr lang="en-GB" b="0" i="0" u="none" strike="noStrike" baseline="0" dirty="0">
                <a:solidFill>
                  <a:srgbClr val="000000"/>
                </a:solidFill>
              </a:rPr>
              <a:t> et al., 2019)</a:t>
            </a:r>
            <a:endParaRPr lang="en-DE" dirty="0"/>
          </a:p>
        </p:txBody>
      </p:sp>
    </p:spTree>
    <p:extLst>
      <p:ext uri="{BB962C8B-B14F-4D97-AF65-F5344CB8AC3E}">
        <p14:creationId xmlns:p14="http://schemas.microsoft.com/office/powerpoint/2010/main" val="36689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p:bldP spid="32"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6CA18-1EFB-FAA1-EA69-F7E12047B73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61B4E6C9-6756-A96B-02D7-A651698E4568}"/>
              </a:ext>
            </a:extLst>
          </p:cNvPr>
          <p:cNvSpPr/>
          <p:nvPr/>
        </p:nvSpPr>
        <p:spPr>
          <a:xfrm>
            <a:off x="-33676" y="3630828"/>
            <a:ext cx="12192002" cy="3227172"/>
          </a:xfrm>
          <a:prstGeom prst="rect">
            <a:avLst/>
          </a:prstGeom>
          <a:solidFill>
            <a:srgbClr val="FBE5D6">
              <a:alpha val="7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57">
            <a:extLst>
              <a:ext uri="{FF2B5EF4-FFF2-40B4-BE49-F238E27FC236}">
                <a16:creationId xmlns:a16="http://schemas.microsoft.com/office/drawing/2014/main" id="{69CE599A-0108-8C57-6C76-459B787F730B}"/>
              </a:ext>
            </a:extLst>
          </p:cNvPr>
          <p:cNvGrpSpPr/>
          <p:nvPr/>
        </p:nvGrpSpPr>
        <p:grpSpPr>
          <a:xfrm>
            <a:off x="-1" y="0"/>
            <a:ext cx="12192001" cy="1014562"/>
            <a:chOff x="-1" y="0"/>
            <a:chExt cx="12192001" cy="737658"/>
          </a:xfrm>
        </p:grpSpPr>
        <p:sp>
          <p:nvSpPr>
            <p:cNvPr id="36" name="Rectangle 35">
              <a:extLst>
                <a:ext uri="{FF2B5EF4-FFF2-40B4-BE49-F238E27FC236}">
                  <a16:creationId xmlns:a16="http://schemas.microsoft.com/office/drawing/2014/main" id="{B5D13572-1521-8D87-04E2-A1C04F57F42F}"/>
                </a:ext>
              </a:extLst>
            </p:cNvPr>
            <p:cNvSpPr>
              <a:spLocks noChangeAspect="1"/>
            </p:cNvSpPr>
            <p:nvPr/>
          </p:nvSpPr>
          <p:spPr>
            <a:xfrm>
              <a:off x="-1" y="0"/>
              <a:ext cx="12192001" cy="728507"/>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7048417C-698F-D700-5620-0A925DFB1942}"/>
                </a:ext>
              </a:extLst>
            </p:cNvPr>
            <p:cNvCxnSpPr>
              <a:cxnSpLocks/>
            </p:cNvCxnSpPr>
            <p:nvPr/>
          </p:nvCxnSpPr>
          <p:spPr>
            <a:xfrm>
              <a:off x="0" y="73765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3C88B4F2-D583-3F81-E5D4-9ACB1F8CBA00}"/>
              </a:ext>
            </a:extLst>
          </p:cNvPr>
          <p:cNvSpPr>
            <a:spLocks noGrp="1"/>
          </p:cNvSpPr>
          <p:nvPr>
            <p:ph type="dt" sz="half" idx="10"/>
          </p:nvPr>
        </p:nvSpPr>
        <p:spPr/>
        <p:txBody>
          <a:bodyPr/>
          <a:lstStyle/>
          <a:p>
            <a:fld id="{23F29084-84E4-4351-8025-EECC3E3A8478}" type="datetime8">
              <a:rPr lang="en-DE" smtClean="0"/>
              <a:t>2/18/24 8:42 PM</a:t>
            </a:fld>
            <a:endParaRPr lang="en-DE" dirty="0"/>
          </a:p>
        </p:txBody>
      </p:sp>
      <p:sp>
        <p:nvSpPr>
          <p:cNvPr id="31" name="Slide Number Placeholder 30">
            <a:extLst>
              <a:ext uri="{FF2B5EF4-FFF2-40B4-BE49-F238E27FC236}">
                <a16:creationId xmlns:a16="http://schemas.microsoft.com/office/drawing/2014/main" id="{9322ECAA-C116-2960-F553-2B780A836E68}"/>
              </a:ext>
            </a:extLst>
          </p:cNvPr>
          <p:cNvSpPr>
            <a:spLocks noGrp="1"/>
          </p:cNvSpPr>
          <p:nvPr>
            <p:ph type="sldNum" sz="quarter" idx="12"/>
          </p:nvPr>
        </p:nvSpPr>
        <p:spPr/>
        <p:txBody>
          <a:bodyPr/>
          <a:lstStyle/>
          <a:p>
            <a:fld id="{8D002933-DA69-4593-A8BE-46BA8199777B}" type="slidenum">
              <a:rPr lang="en-DE" smtClean="0"/>
              <a:t>9</a:t>
            </a:fld>
            <a:endParaRPr lang="en-DE"/>
          </a:p>
        </p:txBody>
      </p:sp>
      <p:sp>
        <p:nvSpPr>
          <p:cNvPr id="37" name="Title 1">
            <a:extLst>
              <a:ext uri="{FF2B5EF4-FFF2-40B4-BE49-F238E27FC236}">
                <a16:creationId xmlns:a16="http://schemas.microsoft.com/office/drawing/2014/main" id="{53E91EBA-FA33-2832-0274-A356D570AE33}"/>
              </a:ext>
            </a:extLst>
          </p:cNvPr>
          <p:cNvSpPr txBox="1">
            <a:spLocks/>
          </p:cNvSpPr>
          <p:nvPr/>
        </p:nvSpPr>
        <p:spPr>
          <a:xfrm>
            <a:off x="-2" y="-161794"/>
            <a:ext cx="11353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50" dirty="0">
                <a:latin typeface="Georgia" panose="02040502050405020303" pitchFamily="18" charset="0"/>
              </a:rPr>
              <a:t>Mongolian gerbils as a rodent model for exploratory behaviour</a:t>
            </a:r>
            <a:endParaRPr lang="en-DE" sz="3150" dirty="0">
              <a:latin typeface="Georgia" panose="02040502050405020303" pitchFamily="18" charset="0"/>
            </a:endParaRPr>
          </a:p>
        </p:txBody>
      </p:sp>
      <p:pic>
        <p:nvPicPr>
          <p:cNvPr id="9" name="Picture 8" descr="Gerbil.jpg">
            <a:extLst>
              <a:ext uri="{FF2B5EF4-FFF2-40B4-BE49-F238E27FC236}">
                <a16:creationId xmlns:a16="http://schemas.microsoft.com/office/drawing/2014/main" id="{8CB38070-C5B2-D72A-BC78-B213C54F45BC}"/>
              </a:ext>
            </a:extLst>
          </p:cNvPr>
          <p:cNvPicPr>
            <a:picLocks noChangeAspect="1"/>
          </p:cNvPicPr>
          <p:nvPr/>
        </p:nvPicPr>
        <p:blipFill>
          <a:blip r:embed="rId3"/>
          <a:srcRect l="17885" r="22073"/>
          <a:stretch>
            <a:fillRect/>
          </a:stretch>
        </p:blipFill>
        <p:spPr>
          <a:xfrm>
            <a:off x="9906100" y="1163769"/>
            <a:ext cx="1947698" cy="2237780"/>
          </a:xfrm>
          <a:prstGeom prst="rect">
            <a:avLst/>
          </a:prstGeom>
        </p:spPr>
      </p:pic>
      <p:sp>
        <p:nvSpPr>
          <p:cNvPr id="11" name="TextBox 10">
            <a:extLst>
              <a:ext uri="{FF2B5EF4-FFF2-40B4-BE49-F238E27FC236}">
                <a16:creationId xmlns:a16="http://schemas.microsoft.com/office/drawing/2014/main" id="{9E66A156-99C7-CB71-B570-FB9A368B72B8}"/>
              </a:ext>
            </a:extLst>
          </p:cNvPr>
          <p:cNvSpPr txBox="1"/>
          <p:nvPr/>
        </p:nvSpPr>
        <p:spPr>
          <a:xfrm>
            <a:off x="171450" y="1208448"/>
            <a:ext cx="6179820" cy="369332"/>
          </a:xfrm>
          <a:prstGeom prst="rect">
            <a:avLst/>
          </a:prstGeom>
          <a:noFill/>
        </p:spPr>
        <p:txBody>
          <a:bodyPr wrap="square">
            <a:spAutoFit/>
          </a:bodyPr>
          <a:lstStyle/>
          <a:p>
            <a:r>
              <a:rPr lang="en-US" dirty="0"/>
              <a:t>Mongolian gerbil (</a:t>
            </a:r>
            <a:r>
              <a:rPr lang="en-US" i="1" dirty="0" err="1"/>
              <a:t>Meriones</a:t>
            </a:r>
            <a:r>
              <a:rPr lang="en-US" i="1" dirty="0"/>
              <a:t> </a:t>
            </a:r>
            <a:r>
              <a:rPr lang="en-US" i="1" dirty="0" err="1"/>
              <a:t>unguiculatus</a:t>
            </a:r>
            <a:r>
              <a:rPr lang="en-US" i="1" dirty="0"/>
              <a:t>) – </a:t>
            </a:r>
            <a:r>
              <a:rPr lang="en-US" dirty="0"/>
              <a:t>desert rodents</a:t>
            </a:r>
            <a:endParaRPr lang="en-DE" dirty="0"/>
          </a:p>
        </p:txBody>
      </p:sp>
      <p:grpSp>
        <p:nvGrpSpPr>
          <p:cNvPr id="12" name="Group 11">
            <a:extLst>
              <a:ext uri="{FF2B5EF4-FFF2-40B4-BE49-F238E27FC236}">
                <a16:creationId xmlns:a16="http://schemas.microsoft.com/office/drawing/2014/main" id="{4234A8F0-071E-3870-B969-2E256EFD169E}"/>
              </a:ext>
            </a:extLst>
          </p:cNvPr>
          <p:cNvGrpSpPr/>
          <p:nvPr/>
        </p:nvGrpSpPr>
        <p:grpSpPr>
          <a:xfrm>
            <a:off x="6782939" y="1454369"/>
            <a:ext cx="2201816" cy="1338648"/>
            <a:chOff x="5921496" y="3615309"/>
            <a:chExt cx="2201816" cy="1338648"/>
          </a:xfrm>
        </p:grpSpPr>
        <p:grpSp>
          <p:nvGrpSpPr>
            <p:cNvPr id="14" name="Group 13">
              <a:extLst>
                <a:ext uri="{FF2B5EF4-FFF2-40B4-BE49-F238E27FC236}">
                  <a16:creationId xmlns:a16="http://schemas.microsoft.com/office/drawing/2014/main" id="{26DB0ABE-60EA-03FD-0AD7-0EB081ED608C}"/>
                </a:ext>
              </a:extLst>
            </p:cNvPr>
            <p:cNvGrpSpPr/>
            <p:nvPr/>
          </p:nvGrpSpPr>
          <p:grpSpPr>
            <a:xfrm>
              <a:off x="5921496" y="3615309"/>
              <a:ext cx="2201816" cy="1338648"/>
              <a:chOff x="5921496" y="3615309"/>
              <a:chExt cx="2201816" cy="1338648"/>
            </a:xfrm>
          </p:grpSpPr>
          <p:pic>
            <p:nvPicPr>
              <p:cNvPr id="16" name="Picture 15">
                <a:extLst>
                  <a:ext uri="{FF2B5EF4-FFF2-40B4-BE49-F238E27FC236}">
                    <a16:creationId xmlns:a16="http://schemas.microsoft.com/office/drawing/2014/main" id="{57736EC0-BA43-D470-D034-283E69B80F6C}"/>
                  </a:ext>
                </a:extLst>
              </p:cNvPr>
              <p:cNvPicPr>
                <a:picLocks noChangeAspect="1"/>
              </p:cNvPicPr>
              <p:nvPr/>
            </p:nvPicPr>
            <p:blipFill rotWithShape="1">
              <a:blip r:embed="rId4">
                <a:extLst>
                  <a:ext uri="{28A0092B-C50C-407E-A947-70E740481C1C}">
                    <a14:useLocalDpi xmlns:a14="http://schemas.microsoft.com/office/drawing/2010/main" val="0"/>
                  </a:ext>
                </a:extLst>
              </a:blip>
              <a:srcRect l="17629" t="4642" r="12474" b="61388"/>
              <a:stretch/>
            </p:blipFill>
            <p:spPr>
              <a:xfrm>
                <a:off x="5921496" y="3615309"/>
                <a:ext cx="2201816" cy="1103184"/>
              </a:xfrm>
              <a:prstGeom prst="rect">
                <a:avLst/>
              </a:prstGeom>
            </p:spPr>
          </p:pic>
          <p:sp>
            <p:nvSpPr>
              <p:cNvPr id="17" name="TextBox 16">
                <a:extLst>
                  <a:ext uri="{FF2B5EF4-FFF2-40B4-BE49-F238E27FC236}">
                    <a16:creationId xmlns:a16="http://schemas.microsoft.com/office/drawing/2014/main" id="{A3801EB0-E0B1-977C-3BAA-2FBD3C90F51F}"/>
                  </a:ext>
                </a:extLst>
              </p:cNvPr>
              <p:cNvSpPr txBox="1"/>
              <p:nvPr/>
            </p:nvSpPr>
            <p:spPr>
              <a:xfrm>
                <a:off x="6096000" y="4676958"/>
                <a:ext cx="1943100" cy="276999"/>
              </a:xfrm>
              <a:prstGeom prst="rect">
                <a:avLst/>
              </a:prstGeom>
              <a:noFill/>
            </p:spPr>
            <p:txBody>
              <a:bodyPr wrap="square">
                <a:spAutoFit/>
              </a:bodyPr>
              <a:lstStyle/>
              <a:p>
                <a:r>
                  <a:rPr lang="en-GB" sz="1200" dirty="0"/>
                  <a:t>Radtke-Schuller et al., 2016</a:t>
                </a:r>
                <a:endParaRPr lang="en-DE" sz="1200" dirty="0"/>
              </a:p>
            </p:txBody>
          </p:sp>
        </p:grpSp>
        <p:sp>
          <p:nvSpPr>
            <p:cNvPr id="15" name="Oval 14">
              <a:extLst>
                <a:ext uri="{FF2B5EF4-FFF2-40B4-BE49-F238E27FC236}">
                  <a16:creationId xmlns:a16="http://schemas.microsoft.com/office/drawing/2014/main" id="{9521E80B-BC18-AC2F-4F2C-8E307CF5D4AD}"/>
                </a:ext>
              </a:extLst>
            </p:cNvPr>
            <p:cNvSpPr/>
            <p:nvPr/>
          </p:nvSpPr>
          <p:spPr>
            <a:xfrm>
              <a:off x="6214585" y="3969172"/>
              <a:ext cx="107632" cy="11719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8" name="TextBox 17">
            <a:extLst>
              <a:ext uri="{FF2B5EF4-FFF2-40B4-BE49-F238E27FC236}">
                <a16:creationId xmlns:a16="http://schemas.microsoft.com/office/drawing/2014/main" id="{3B17E37B-1035-D80C-D762-275B1F5EFA81}"/>
              </a:ext>
            </a:extLst>
          </p:cNvPr>
          <p:cNvSpPr txBox="1"/>
          <p:nvPr/>
        </p:nvSpPr>
        <p:spPr>
          <a:xfrm>
            <a:off x="171450" y="1754361"/>
            <a:ext cx="6452985" cy="369332"/>
          </a:xfrm>
          <a:prstGeom prst="rect">
            <a:avLst/>
          </a:prstGeom>
          <a:noFill/>
        </p:spPr>
        <p:txBody>
          <a:bodyPr wrap="none" rtlCol="0">
            <a:spAutoFit/>
          </a:bodyPr>
          <a:lstStyle/>
          <a:p>
            <a:r>
              <a:rPr lang="en-US" b="1" dirty="0"/>
              <a:t>Frontal region A (</a:t>
            </a:r>
            <a:r>
              <a:rPr lang="en-US" b="1" dirty="0" err="1"/>
              <a:t>FrA</a:t>
            </a:r>
            <a:r>
              <a:rPr lang="en-US" b="1" dirty="0"/>
              <a:t>) </a:t>
            </a:r>
            <a:r>
              <a:rPr lang="en-US" dirty="0"/>
              <a:t>– analogous to Frontopolar cortex in humans</a:t>
            </a:r>
            <a:endParaRPr lang="en-DE" dirty="0"/>
          </a:p>
        </p:txBody>
      </p:sp>
      <p:sp>
        <p:nvSpPr>
          <p:cNvPr id="19" name="TextBox 18">
            <a:extLst>
              <a:ext uri="{FF2B5EF4-FFF2-40B4-BE49-F238E27FC236}">
                <a16:creationId xmlns:a16="http://schemas.microsoft.com/office/drawing/2014/main" id="{3EDE4B0A-3B8E-7EBB-0111-07DFE9536E72}"/>
              </a:ext>
            </a:extLst>
          </p:cNvPr>
          <p:cNvSpPr txBox="1"/>
          <p:nvPr/>
        </p:nvSpPr>
        <p:spPr>
          <a:xfrm>
            <a:off x="171450" y="2285185"/>
            <a:ext cx="6460423" cy="369332"/>
          </a:xfrm>
          <a:prstGeom prst="rect">
            <a:avLst/>
          </a:prstGeom>
          <a:noFill/>
        </p:spPr>
        <p:txBody>
          <a:bodyPr wrap="none" rtlCol="0">
            <a:spAutoFit/>
          </a:bodyPr>
          <a:lstStyle/>
          <a:p>
            <a:r>
              <a:rPr lang="en-US" dirty="0"/>
              <a:t>Established electrophysiology techniques to study layer processing </a:t>
            </a:r>
            <a:endParaRPr lang="en-DE" dirty="0"/>
          </a:p>
        </p:txBody>
      </p:sp>
      <p:sp>
        <p:nvSpPr>
          <p:cNvPr id="21" name="TextBox 20">
            <a:extLst>
              <a:ext uri="{FF2B5EF4-FFF2-40B4-BE49-F238E27FC236}">
                <a16:creationId xmlns:a16="http://schemas.microsoft.com/office/drawing/2014/main" id="{AF78065C-4161-5AA0-4CB1-E6CF975F6C6F}"/>
              </a:ext>
            </a:extLst>
          </p:cNvPr>
          <p:cNvSpPr txBox="1"/>
          <p:nvPr/>
        </p:nvSpPr>
        <p:spPr>
          <a:xfrm>
            <a:off x="171450" y="2637658"/>
            <a:ext cx="6179820" cy="523220"/>
          </a:xfrm>
          <a:prstGeom prst="rect">
            <a:avLst/>
          </a:prstGeom>
          <a:noFill/>
        </p:spPr>
        <p:txBody>
          <a:bodyPr wrap="square">
            <a:spAutoFit/>
          </a:bodyPr>
          <a:lstStyle/>
          <a:p>
            <a:r>
              <a:rPr lang="en-GB" sz="1400" b="0" i="0" u="none" strike="noStrike" baseline="0" dirty="0">
                <a:solidFill>
                  <a:srgbClr val="000000"/>
                </a:solidFill>
              </a:rPr>
              <a:t>(Ohl et al., 1999, Happel et al., 2010, 2014) (Deane et al., 2020; Happel et al., 2014; </a:t>
            </a:r>
            <a:r>
              <a:rPr lang="en-GB" sz="1400" b="0" i="0" u="none" strike="noStrike" baseline="0" dirty="0" err="1">
                <a:solidFill>
                  <a:srgbClr val="000000"/>
                </a:solidFill>
              </a:rPr>
              <a:t>Zempeltzi</a:t>
            </a:r>
            <a:r>
              <a:rPr lang="en-GB" sz="1400" b="0" i="0" u="none" strike="noStrike" baseline="0" dirty="0">
                <a:solidFill>
                  <a:srgbClr val="000000"/>
                </a:solidFill>
              </a:rPr>
              <a:t> et al., 2020) (</a:t>
            </a:r>
            <a:r>
              <a:rPr lang="en-GB" sz="1400" b="0" i="0" u="none" strike="noStrike" baseline="0" dirty="0" err="1">
                <a:solidFill>
                  <a:srgbClr val="000000"/>
                </a:solidFill>
              </a:rPr>
              <a:t>Brunk</a:t>
            </a:r>
            <a:r>
              <a:rPr lang="en-GB" sz="1400" b="0" i="0" u="none" strike="noStrike" baseline="0" dirty="0">
                <a:solidFill>
                  <a:srgbClr val="000000"/>
                </a:solidFill>
              </a:rPr>
              <a:t> et al., 2019)</a:t>
            </a:r>
            <a:endParaRPr lang="en-DE" sz="1400" dirty="0"/>
          </a:p>
        </p:txBody>
      </p:sp>
      <p:sp>
        <p:nvSpPr>
          <p:cNvPr id="22" name="TextBox 21">
            <a:extLst>
              <a:ext uri="{FF2B5EF4-FFF2-40B4-BE49-F238E27FC236}">
                <a16:creationId xmlns:a16="http://schemas.microsoft.com/office/drawing/2014/main" id="{0F52E2D8-36BF-EA4C-3524-C912A72B3095}"/>
              </a:ext>
            </a:extLst>
          </p:cNvPr>
          <p:cNvSpPr txBox="1"/>
          <p:nvPr/>
        </p:nvSpPr>
        <p:spPr>
          <a:xfrm>
            <a:off x="80533" y="3593056"/>
            <a:ext cx="8011906" cy="523220"/>
          </a:xfrm>
          <a:prstGeom prst="rect">
            <a:avLst/>
          </a:prstGeom>
          <a:noFill/>
        </p:spPr>
        <p:txBody>
          <a:bodyPr wrap="square">
            <a:spAutoFit/>
          </a:bodyPr>
          <a:lstStyle/>
          <a:p>
            <a:r>
              <a:rPr lang="en-US" sz="2800" b="1" u="sng" dirty="0"/>
              <a:t>In this study</a:t>
            </a:r>
            <a:endParaRPr lang="en-DE" sz="2800" b="1" u="sng" dirty="0"/>
          </a:p>
        </p:txBody>
      </p:sp>
      <p:sp>
        <p:nvSpPr>
          <p:cNvPr id="25" name="TextBox 24">
            <a:extLst>
              <a:ext uri="{FF2B5EF4-FFF2-40B4-BE49-F238E27FC236}">
                <a16:creationId xmlns:a16="http://schemas.microsoft.com/office/drawing/2014/main" id="{5CAADFF8-07B6-3CC1-771D-2E72DD8E0C65}"/>
              </a:ext>
            </a:extLst>
          </p:cNvPr>
          <p:cNvSpPr txBox="1"/>
          <p:nvPr/>
        </p:nvSpPr>
        <p:spPr>
          <a:xfrm>
            <a:off x="80533" y="4123880"/>
            <a:ext cx="8803820" cy="369332"/>
          </a:xfrm>
          <a:prstGeom prst="rect">
            <a:avLst/>
          </a:prstGeom>
          <a:noFill/>
        </p:spPr>
        <p:txBody>
          <a:bodyPr wrap="none" rtlCol="0">
            <a:spAutoFit/>
          </a:bodyPr>
          <a:lstStyle/>
          <a:p>
            <a:r>
              <a:rPr lang="en-US" dirty="0"/>
              <a:t>Adapted an established probabilistic foraging paradigm </a:t>
            </a:r>
            <a:r>
              <a:rPr lang="en-US" dirty="0">
                <a:sym typeface="Wingdings" panose="05000000000000000000" pitchFamily="2" charset="2"/>
              </a:rPr>
              <a:t> exploration-exploitation dilemma</a:t>
            </a:r>
            <a:endParaRPr lang="en-DE" dirty="0"/>
          </a:p>
        </p:txBody>
      </p:sp>
      <p:sp>
        <p:nvSpPr>
          <p:cNvPr id="26" name="TextBox 25">
            <a:extLst>
              <a:ext uri="{FF2B5EF4-FFF2-40B4-BE49-F238E27FC236}">
                <a16:creationId xmlns:a16="http://schemas.microsoft.com/office/drawing/2014/main" id="{D7AAFC4B-C212-979A-0BA2-855BBF58F3F9}"/>
              </a:ext>
            </a:extLst>
          </p:cNvPr>
          <p:cNvSpPr txBox="1"/>
          <p:nvPr/>
        </p:nvSpPr>
        <p:spPr>
          <a:xfrm>
            <a:off x="80533" y="4584755"/>
            <a:ext cx="10548722" cy="369332"/>
          </a:xfrm>
          <a:prstGeom prst="rect">
            <a:avLst/>
          </a:prstGeom>
          <a:noFill/>
        </p:spPr>
        <p:txBody>
          <a:bodyPr wrap="none" rtlCol="0">
            <a:spAutoFit/>
          </a:bodyPr>
          <a:lstStyle/>
          <a:p>
            <a:r>
              <a:rPr lang="en-US" dirty="0"/>
              <a:t>Neural underpinnings of decision-making in uncertain environments using Mongolian gerbils as a rodent model</a:t>
            </a:r>
            <a:endParaRPr lang="en-DE" dirty="0"/>
          </a:p>
        </p:txBody>
      </p:sp>
      <p:sp>
        <p:nvSpPr>
          <p:cNvPr id="30" name="TextBox 29">
            <a:extLst>
              <a:ext uri="{FF2B5EF4-FFF2-40B4-BE49-F238E27FC236}">
                <a16:creationId xmlns:a16="http://schemas.microsoft.com/office/drawing/2014/main" id="{70F1F134-628F-71A3-B6CB-84D5099F26CC}"/>
              </a:ext>
            </a:extLst>
          </p:cNvPr>
          <p:cNvSpPr txBox="1"/>
          <p:nvPr/>
        </p:nvSpPr>
        <p:spPr>
          <a:xfrm>
            <a:off x="125728" y="5046681"/>
            <a:ext cx="8279639" cy="369332"/>
          </a:xfrm>
          <a:prstGeom prst="rect">
            <a:avLst/>
          </a:prstGeom>
          <a:noFill/>
        </p:spPr>
        <p:txBody>
          <a:bodyPr wrap="none" rtlCol="0">
            <a:spAutoFit/>
          </a:bodyPr>
          <a:lstStyle/>
          <a:p>
            <a:r>
              <a:rPr lang="en-US" dirty="0"/>
              <a:t>A crucial model for investigating similar processes in complex beings, including humans</a:t>
            </a:r>
            <a:endParaRPr lang="en-DE" dirty="0"/>
          </a:p>
        </p:txBody>
      </p:sp>
      <p:sp>
        <p:nvSpPr>
          <p:cNvPr id="32" name="TextBox 31">
            <a:extLst>
              <a:ext uri="{FF2B5EF4-FFF2-40B4-BE49-F238E27FC236}">
                <a16:creationId xmlns:a16="http://schemas.microsoft.com/office/drawing/2014/main" id="{576876FD-BA40-3776-0BC5-48FDF92914D6}"/>
              </a:ext>
            </a:extLst>
          </p:cNvPr>
          <p:cNvSpPr txBox="1"/>
          <p:nvPr/>
        </p:nvSpPr>
        <p:spPr>
          <a:xfrm>
            <a:off x="1811621" y="5627937"/>
            <a:ext cx="9436942" cy="369332"/>
          </a:xfrm>
          <a:prstGeom prst="rect">
            <a:avLst/>
          </a:prstGeom>
          <a:noFill/>
        </p:spPr>
        <p:txBody>
          <a:bodyPr wrap="none" rtlCol="0">
            <a:spAutoFit/>
          </a:bodyPr>
          <a:lstStyle/>
          <a:p>
            <a:r>
              <a:rPr lang="en-US" dirty="0"/>
              <a:t>Now, let’s get into some details! (</a:t>
            </a:r>
            <a:r>
              <a:rPr lang="en-US" dirty="0">
                <a:solidFill>
                  <a:srgbClr val="FF0000"/>
                </a:solidFill>
              </a:rPr>
              <a:t>Disclaimer</a:t>
            </a:r>
            <a:r>
              <a:rPr lang="en-US" dirty="0"/>
              <a:t>: A lot of neuroscientific jargons will be thrown at you!)</a:t>
            </a:r>
            <a:endParaRPr lang="en-DE" dirty="0"/>
          </a:p>
        </p:txBody>
      </p:sp>
    </p:spTree>
    <p:extLst>
      <p:ext uri="{BB962C8B-B14F-4D97-AF65-F5344CB8AC3E}">
        <p14:creationId xmlns:p14="http://schemas.microsoft.com/office/powerpoint/2010/main" val="91201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5" grpId="0"/>
      <p:bldP spid="26" grpId="0"/>
      <p:bldP spid="30"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A0AD8F0-EEA9-3045-9C68-15FFE90ED36D}">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0BCEA83-E21D-E346-90F5-E68485E5881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2947</TotalTime>
  <Words>3813</Words>
  <Application>Microsoft Macintosh PowerPoint</Application>
  <PresentationFormat>Widescreen</PresentationFormat>
  <Paragraphs>486</Paragraphs>
  <Slides>40</Slides>
  <Notes>33</Notes>
  <HiddenSlides>15</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Cambria</vt:lpstr>
      <vt:lpstr>Cambria Math</vt:lpstr>
      <vt:lpstr>Georgia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probabilistic foraging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Behavioural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Kannan</dc:creator>
  <cp:lastModifiedBy>Vishal Kannan</cp:lastModifiedBy>
  <cp:revision>911</cp:revision>
  <dcterms:created xsi:type="dcterms:W3CDTF">2023-12-08T14:45:30Z</dcterms:created>
  <dcterms:modified xsi:type="dcterms:W3CDTF">2024-02-19T10:15:39Z</dcterms:modified>
</cp:coreProperties>
</file>